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1"/>
  </p:notesMasterIdLst>
  <p:sldIdLst>
    <p:sldId id="256" r:id="rId2"/>
    <p:sldId id="257" r:id="rId3"/>
    <p:sldId id="260" r:id="rId4"/>
    <p:sldId id="278" r:id="rId5"/>
    <p:sldId id="290" r:id="rId6"/>
    <p:sldId id="262" r:id="rId7"/>
    <p:sldId id="274" r:id="rId8"/>
    <p:sldId id="259" r:id="rId9"/>
    <p:sldId id="281" r:id="rId10"/>
    <p:sldId id="275" r:id="rId11"/>
    <p:sldId id="276" r:id="rId12"/>
    <p:sldId id="265" r:id="rId13"/>
    <p:sldId id="279" r:id="rId14"/>
    <p:sldId id="280" r:id="rId15"/>
    <p:sldId id="293" r:id="rId16"/>
    <p:sldId id="283" r:id="rId17"/>
    <p:sldId id="292" r:id="rId18"/>
    <p:sldId id="268" r:id="rId19"/>
    <p:sldId id="295" r:id="rId20"/>
  </p:sldIdLst>
  <p:sldSz cx="18288000" cy="10287000"/>
  <p:notesSz cx="6858000" cy="9144000"/>
  <p:embeddedFontLst>
    <p:embeddedFont>
      <p:font typeface="Daytona Light" panose="020B0304030503040204" pitchFamily="34" charset="0"/>
      <p:regular r:id="rId22"/>
      <p:italic r:id="rId23"/>
    </p:embeddedFont>
    <p:embeddedFont>
      <p:font typeface="DM Sans" pitchFamily="2" charset="0"/>
      <p:regular r:id="rId24"/>
      <p:bold r:id="rId25"/>
      <p:italic r:id="rId26"/>
      <p:boldItalic r:id="rId27"/>
    </p:embeddedFont>
    <p:embeddedFont>
      <p:font typeface="DM Sans Bold" charset="0"/>
      <p:regular r:id="rId28"/>
      <p:bold r:id="rId29"/>
    </p:embeddedFont>
    <p:embeddedFont>
      <p:font typeface="DM Sans Italics" panose="020B0604020202020204" charset="0"/>
      <p:regular r:id="rId30"/>
    </p:embeddedFont>
    <p:embeddedFont>
      <p:font typeface="Now Bold" panose="020B0604020202020204" charset="0"/>
      <p:regular r:id="rId31"/>
    </p:embeddedFont>
    <p:embeddedFont>
      <p:font typeface="Segoe UI Light" panose="020B0502040204020203" pitchFamily="34"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D1FB"/>
    <a:srgbClr val="27457B"/>
    <a:srgbClr val="66CCFF"/>
    <a:srgbClr val="0066FF"/>
    <a:srgbClr val="3399FF"/>
    <a:srgbClr val="56AEF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22" autoAdjust="0"/>
  </p:normalViewPr>
  <p:slideViewPr>
    <p:cSldViewPr>
      <p:cViewPr varScale="1">
        <p:scale>
          <a:sx n="44" d="100"/>
          <a:sy n="44" d="100"/>
        </p:scale>
        <p:origin x="175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4:59:59.660"/>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30T14:59:59.920"/>
    </inkml:context>
    <inkml:brush xml:id="br0">
      <inkml:brushProperty name="width" value="0.035" units="cm"/>
      <inkml:brushProperty name="height" value="0.03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1F4B685-C552-47EA-B3BD-2E8291F817E0}" type="datetimeFigureOut">
              <a:rPr lang="ar-EG" smtClean="0"/>
              <a:t>03/11/1446</a:t>
            </a:fld>
            <a:endParaRPr lang="ar-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EG"/>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27DBAD5-06A5-4645-9060-A0D5307931D4}" type="slidenum">
              <a:rPr lang="ar-EG" smtClean="0"/>
              <a:t>‹#›</a:t>
            </a:fld>
            <a:endParaRPr lang="ar-EG"/>
          </a:p>
        </p:txBody>
      </p:sp>
    </p:spTree>
    <p:extLst>
      <p:ext uri="{BB962C8B-B14F-4D97-AF65-F5344CB8AC3E}">
        <p14:creationId xmlns:p14="http://schemas.microsoft.com/office/powerpoint/2010/main" val="262109316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7DBAD5-06A5-4645-9060-A0D5307931D4}" type="slidenum">
              <a:rPr lang="ar-EG" smtClean="0"/>
              <a:t>1</a:t>
            </a:fld>
            <a:endParaRPr lang="ar-EG"/>
          </a:p>
        </p:txBody>
      </p:sp>
    </p:spTree>
    <p:extLst>
      <p:ext uri="{BB962C8B-B14F-4D97-AF65-F5344CB8AC3E}">
        <p14:creationId xmlns:p14="http://schemas.microsoft.com/office/powerpoint/2010/main" val="47180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7DBAD5-06A5-4645-9060-A0D5307931D4}" type="slidenum">
              <a:rPr lang="ar-EG" smtClean="0"/>
              <a:t>6</a:t>
            </a:fld>
            <a:endParaRPr lang="ar-EG"/>
          </a:p>
        </p:txBody>
      </p:sp>
    </p:spTree>
    <p:extLst>
      <p:ext uri="{BB962C8B-B14F-4D97-AF65-F5344CB8AC3E}">
        <p14:creationId xmlns:p14="http://schemas.microsoft.com/office/powerpoint/2010/main" val="77575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10"/>
          </p:nvPr>
        </p:nvSpPr>
        <p:spPr/>
        <p:txBody>
          <a:bodyPr/>
          <a:lstStyle/>
          <a:p>
            <a:fld id="{B27DBAD5-06A5-4645-9060-A0D5307931D4}" type="slidenum">
              <a:rPr lang="ar-EG" smtClean="0"/>
              <a:t>11</a:t>
            </a:fld>
            <a:endParaRPr lang="ar-EG"/>
          </a:p>
        </p:txBody>
      </p:sp>
    </p:spTree>
    <p:extLst>
      <p:ext uri="{BB962C8B-B14F-4D97-AF65-F5344CB8AC3E}">
        <p14:creationId xmlns:p14="http://schemas.microsoft.com/office/powerpoint/2010/main" val="342208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7DBAD5-06A5-4645-9060-A0D5307931D4}" type="slidenum">
              <a:rPr lang="ar-EG" smtClean="0"/>
              <a:t>12</a:t>
            </a:fld>
            <a:endParaRPr lang="ar-EG"/>
          </a:p>
        </p:txBody>
      </p:sp>
    </p:spTree>
    <p:extLst>
      <p:ext uri="{BB962C8B-B14F-4D97-AF65-F5344CB8AC3E}">
        <p14:creationId xmlns:p14="http://schemas.microsoft.com/office/powerpoint/2010/main" val="3083220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ar-E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ar-EG"/>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667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45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952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5153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ar-E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062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112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ar-E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p:cNvSpPr>
            <a:spLocks noGrp="1"/>
          </p:cNvSpPr>
          <p:nvPr>
            <p:ph type="dt" sz="half" idx="10"/>
          </p:nvPr>
        </p:nvSpPr>
        <p:spPr/>
        <p:txBody>
          <a:bodyPr/>
          <a:lstStyle/>
          <a:p>
            <a:fld id="{1D8BD707-D9CF-40AE-B4C6-C98DA3205C09}" type="datetimeFigureOut">
              <a:rPr lang="en-US" smtClean="0"/>
              <a:pPr/>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6984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Date Placeholder 2"/>
          <p:cNvSpPr>
            <a:spLocks noGrp="1"/>
          </p:cNvSpPr>
          <p:nvPr>
            <p:ph type="dt" sz="half" idx="10"/>
          </p:nvPr>
        </p:nvSpPr>
        <p:spPr/>
        <p:txBody>
          <a:bodyPr/>
          <a:lstStyle/>
          <a:p>
            <a:fld id="{1D8BD707-D9CF-40AE-B4C6-C98DA3205C09}" type="datetimeFigureOut">
              <a:rPr lang="en-US" smtClean="0"/>
              <a:pPr/>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543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5010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ar-E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8531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ar-E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ar-E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827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1" anchor="ctr">
            <a:normAutofit/>
          </a:bodyPr>
          <a:lstStyle/>
          <a:p>
            <a:r>
              <a:rPr lang="en-US"/>
              <a:t>Click to edit Master title style</a:t>
            </a:r>
            <a:endParaRPr lang="ar-E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2"/>
          </p:nvPr>
        </p:nvSpPr>
        <p:spPr>
          <a:xfrm>
            <a:off x="12915900" y="9534526"/>
            <a:ext cx="4114800" cy="547688"/>
          </a:xfrm>
          <a:prstGeom prst="rect">
            <a:avLst/>
          </a:prstGeom>
        </p:spPr>
        <p:txBody>
          <a:bodyPr vert="horz" lIns="91440" tIns="45720" rIns="91440" bIns="45720" rtlCol="1" anchor="ctr"/>
          <a:lstStyle>
            <a:lvl1pPr algn="r">
              <a:defRPr sz="1800">
                <a:solidFill>
                  <a:schemeClr val="tx1">
                    <a:tint val="75000"/>
                  </a:schemeClr>
                </a:solidFill>
              </a:defRPr>
            </a:lvl1pPr>
          </a:lstStyle>
          <a:p>
            <a:fld id="{1D8BD707-D9CF-40AE-B4C6-C98DA3205C09}" type="datetimeFigureOut">
              <a:rPr lang="en-US" smtClean="0"/>
              <a:pPr/>
              <a:t>4/30/2025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1"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57300" y="9534526"/>
            <a:ext cx="4114800" cy="547688"/>
          </a:xfrm>
          <a:prstGeom prst="rect">
            <a:avLst/>
          </a:prstGeom>
        </p:spPr>
        <p:txBody>
          <a:bodyPr vert="horz" lIns="91440" tIns="45720" rIns="91440" bIns="45720" rtlCol="1" anchor="ctr"/>
          <a:lstStyle>
            <a:lvl1pPr algn="l">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787850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1371600" rtl="1"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r" defTabSz="1371600" rtl="1"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r" defTabSz="1371600" rtl="1"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r" defTabSz="1371600" rtl="1"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ar-EG"/>
      </a:defPPr>
      <a:lvl1pPr marL="0" algn="r" defTabSz="1371600" rtl="1" eaLnBrk="1" latinLnBrk="0" hangingPunct="1">
        <a:defRPr sz="2700" kern="1200">
          <a:solidFill>
            <a:schemeClr val="tx1"/>
          </a:solidFill>
          <a:latin typeface="+mn-lt"/>
          <a:ea typeface="+mn-ea"/>
          <a:cs typeface="+mn-cs"/>
        </a:defRPr>
      </a:lvl1pPr>
      <a:lvl2pPr marL="685800" algn="r" defTabSz="1371600" rtl="1" eaLnBrk="1" latinLnBrk="0" hangingPunct="1">
        <a:defRPr sz="2700" kern="1200">
          <a:solidFill>
            <a:schemeClr val="tx1"/>
          </a:solidFill>
          <a:latin typeface="+mn-lt"/>
          <a:ea typeface="+mn-ea"/>
          <a:cs typeface="+mn-cs"/>
        </a:defRPr>
      </a:lvl2pPr>
      <a:lvl3pPr marL="1371600" algn="r" defTabSz="1371600" rtl="1" eaLnBrk="1" latinLnBrk="0" hangingPunct="1">
        <a:defRPr sz="2700" kern="1200">
          <a:solidFill>
            <a:schemeClr val="tx1"/>
          </a:solidFill>
          <a:latin typeface="+mn-lt"/>
          <a:ea typeface="+mn-ea"/>
          <a:cs typeface="+mn-cs"/>
        </a:defRPr>
      </a:lvl3pPr>
      <a:lvl4pPr marL="2057400" algn="r" defTabSz="1371600" rtl="1" eaLnBrk="1" latinLnBrk="0" hangingPunct="1">
        <a:defRPr sz="2700" kern="1200">
          <a:solidFill>
            <a:schemeClr val="tx1"/>
          </a:solidFill>
          <a:latin typeface="+mn-lt"/>
          <a:ea typeface="+mn-ea"/>
          <a:cs typeface="+mn-cs"/>
        </a:defRPr>
      </a:lvl4pPr>
      <a:lvl5pPr marL="2743200" algn="r" defTabSz="1371600" rtl="1" eaLnBrk="1" latinLnBrk="0" hangingPunct="1">
        <a:defRPr sz="2700" kern="1200">
          <a:solidFill>
            <a:schemeClr val="tx1"/>
          </a:solidFill>
          <a:latin typeface="+mn-lt"/>
          <a:ea typeface="+mn-ea"/>
          <a:cs typeface="+mn-cs"/>
        </a:defRPr>
      </a:lvl5pPr>
      <a:lvl6pPr marL="3429000" algn="r" defTabSz="1371600" rtl="1" eaLnBrk="1" latinLnBrk="0" hangingPunct="1">
        <a:defRPr sz="2700" kern="1200">
          <a:solidFill>
            <a:schemeClr val="tx1"/>
          </a:solidFill>
          <a:latin typeface="+mn-lt"/>
          <a:ea typeface="+mn-ea"/>
          <a:cs typeface="+mn-cs"/>
        </a:defRPr>
      </a:lvl6pPr>
      <a:lvl7pPr marL="4114800" algn="r" defTabSz="1371600" rtl="1" eaLnBrk="1" latinLnBrk="0" hangingPunct="1">
        <a:defRPr sz="2700" kern="1200">
          <a:solidFill>
            <a:schemeClr val="tx1"/>
          </a:solidFill>
          <a:latin typeface="+mn-lt"/>
          <a:ea typeface="+mn-ea"/>
          <a:cs typeface="+mn-cs"/>
        </a:defRPr>
      </a:lvl7pPr>
      <a:lvl8pPr marL="4800600" algn="r" defTabSz="1371600" rtl="1" eaLnBrk="1" latinLnBrk="0" hangingPunct="1">
        <a:defRPr sz="2700" kern="1200">
          <a:solidFill>
            <a:schemeClr val="tx1"/>
          </a:solidFill>
          <a:latin typeface="+mn-lt"/>
          <a:ea typeface="+mn-ea"/>
          <a:cs typeface="+mn-cs"/>
        </a:defRPr>
      </a:lvl8pPr>
      <a:lvl9pPr marL="5486400" algn="r" defTabSz="1371600" rtl="1"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flickr.com/photos/heathbrandon/209538760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0.sv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4.wdp"/><Relationship Id="rId11" Type="http://schemas.openxmlformats.org/officeDocument/2006/relationships/image" Target="../media/image5.png"/><Relationship Id="rId5" Type="http://schemas.openxmlformats.org/officeDocument/2006/relationships/image" Target="../media/image32.png"/><Relationship Id="rId10" Type="http://schemas.microsoft.com/office/2007/relationships/hdphoto" Target="../media/hdphoto6.wdp"/><Relationship Id="rId4" Type="http://schemas.openxmlformats.org/officeDocument/2006/relationships/image" Target="../media/image22.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svg"/><Relationship Id="rId7"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sabiprogrammers.com/step-by-step-guide-to-start-data-analysis-training/" TargetMode="Externa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hyperlink" Target="https://maxhemingway.com/2021/06/15/data-fellowship-bcs-level-4-diploma-in-data-analysis-concepts/" TargetMode="External"/><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svg"/><Relationship Id="rId7"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svg"/><Relationship Id="rId7"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customXml" Target="../ink/ink2.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sv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10378499" y="2476500"/>
            <a:ext cx="7219111" cy="5638798"/>
            <a:chOff x="-2794" y="-128"/>
            <a:chExt cx="8606155" cy="10286873"/>
          </a:xfrm>
          <a: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a:blipFill>
          <a:effectLst>
            <a:glow rad="101600">
              <a:schemeClr val="accent1">
                <a:satMod val="175000"/>
                <a:alpha val="40000"/>
              </a:schemeClr>
            </a:glow>
          </a:effectLst>
        </p:grpSpPr>
        <p:sp>
          <p:nvSpPr>
            <p:cNvPr id="7" name="Freeform 7"/>
            <p:cNvSpPr/>
            <p:nvPr/>
          </p:nvSpPr>
          <p:spPr>
            <a:xfrm>
              <a:off x="-2794" y="-128"/>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grpFill/>
          </p:spPr>
          <p:txBody>
            <a:bodyPr/>
            <a:lstStyle/>
            <a:p>
              <a:endParaRPr lang="en-US" dirty="0"/>
            </a:p>
          </p:txBody>
        </p:sp>
      </p:grpSp>
      <p:sp>
        <p:nvSpPr>
          <p:cNvPr id="8" name="TextBox 8"/>
          <p:cNvSpPr txBox="1"/>
          <p:nvPr/>
        </p:nvSpPr>
        <p:spPr>
          <a:xfrm>
            <a:off x="1573748" y="7036704"/>
            <a:ext cx="7913921" cy="462835"/>
          </a:xfrm>
          <a:prstGeom prst="rect">
            <a:avLst/>
          </a:prstGeom>
        </p:spPr>
        <p:txBody>
          <a:bodyPr lIns="0" tIns="0" rIns="0" bIns="0" rtlCol="0" anchor="t">
            <a:spAutoFit/>
          </a:bodyPr>
          <a:lstStyle/>
          <a:p>
            <a:pPr marL="0" lvl="0" indent="0" algn="l">
              <a:lnSpc>
                <a:spcPts val="3727"/>
              </a:lnSpc>
              <a:spcBef>
                <a:spcPct val="0"/>
              </a:spcBef>
            </a:pPr>
            <a:r>
              <a:rPr lang="en-US" sz="3030" i="1" dirty="0">
                <a:solidFill>
                  <a:srgbClr val="56AEFF"/>
                </a:solidFill>
                <a:latin typeface="DM Sans Italics"/>
                <a:ea typeface="DM Sans Italics"/>
                <a:cs typeface="DM Sans Italics"/>
                <a:sym typeface="DM Sans Italics"/>
              </a:rPr>
              <a:t>Presented by:</a:t>
            </a:r>
          </a:p>
        </p:txBody>
      </p:sp>
      <p:sp>
        <p:nvSpPr>
          <p:cNvPr id="9" name="TextBox 9"/>
          <p:cNvSpPr txBox="1"/>
          <p:nvPr/>
        </p:nvSpPr>
        <p:spPr>
          <a:xfrm>
            <a:off x="1573748" y="3615629"/>
            <a:ext cx="10959085" cy="1721556"/>
          </a:xfrm>
          <a:prstGeom prst="rect">
            <a:avLst/>
          </a:prstGeom>
        </p:spPr>
        <p:txBody>
          <a:bodyPr lIns="0" tIns="0" rIns="0" bIns="0" rtlCol="0" anchor="t">
            <a:spAutoFit/>
          </a:bodyPr>
          <a:lstStyle/>
          <a:p>
            <a:pPr algn="l">
              <a:lnSpc>
                <a:spcPts val="13568"/>
              </a:lnSpc>
            </a:pPr>
            <a:r>
              <a:rPr lang="en-US" sz="11306" b="1" dirty="0">
                <a:solidFill>
                  <a:srgbClr val="FFFBFB"/>
                </a:solidFill>
                <a:latin typeface="Now Bold"/>
                <a:ea typeface="Now Bold"/>
                <a:cs typeface="Now Bold"/>
                <a:sym typeface="Now Bold"/>
              </a:rPr>
              <a:t>MTA</a:t>
            </a:r>
          </a:p>
        </p:txBody>
      </p:sp>
      <p:sp>
        <p:nvSpPr>
          <p:cNvPr id="10" name="TextBox 10"/>
          <p:cNvSpPr txBox="1"/>
          <p:nvPr/>
        </p:nvSpPr>
        <p:spPr>
          <a:xfrm>
            <a:off x="2446418" y="1614439"/>
            <a:ext cx="6168579" cy="384336"/>
          </a:xfrm>
          <a:prstGeom prst="rect">
            <a:avLst/>
          </a:prstGeom>
        </p:spPr>
        <p:txBody>
          <a:bodyPr wrap="square" lIns="0" tIns="0" rIns="0" bIns="0" rtlCol="0" anchor="t">
            <a:spAutoFit/>
          </a:bodyPr>
          <a:lstStyle/>
          <a:p>
            <a:pPr algn="l">
              <a:lnSpc>
                <a:spcPts val="3131"/>
              </a:lnSpc>
            </a:pPr>
            <a:r>
              <a:rPr lang="en-US" sz="2545" i="1" spc="-50" dirty="0">
                <a:solidFill>
                  <a:srgbClr val="56AEFF"/>
                </a:solidFill>
                <a:latin typeface="DM Sans Italics"/>
                <a:ea typeface="DM Sans Italics"/>
                <a:cs typeface="DM Sans Italics"/>
                <a:sym typeface="DM Sans Italics"/>
              </a:rPr>
              <a:t>The Metropolitan Transportation Authority</a:t>
            </a:r>
          </a:p>
        </p:txBody>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1573748" y="5327661"/>
            <a:ext cx="9659937" cy="1718569"/>
          </a:xfrm>
          <a:prstGeom prst="rect">
            <a:avLst/>
          </a:prstGeom>
        </p:spPr>
        <p:txBody>
          <a:bodyPr lIns="0" tIns="0" rIns="0" bIns="0" rtlCol="0" anchor="t">
            <a:spAutoFit/>
          </a:bodyPr>
          <a:lstStyle/>
          <a:p>
            <a:pPr algn="l">
              <a:lnSpc>
                <a:spcPts val="13568"/>
              </a:lnSpc>
            </a:pPr>
            <a:r>
              <a:rPr lang="en-US" sz="11306" b="1">
                <a:solidFill>
                  <a:srgbClr val="56AEFF"/>
                </a:solidFill>
                <a:latin typeface="Now Bold"/>
                <a:ea typeface="Now Bold"/>
                <a:cs typeface="Now Bold"/>
                <a:sym typeface="Now Bold"/>
              </a:rPr>
              <a:t>PROJECT</a:t>
            </a:r>
          </a:p>
        </p:txBody>
      </p:sp>
      <p:pic>
        <p:nvPicPr>
          <p:cNvPr id="15" name="Picture 14">
            <a:extLst>
              <a:ext uri="{FF2B5EF4-FFF2-40B4-BE49-F238E27FC236}">
                <a16:creationId xmlns:a16="http://schemas.microsoft.com/office/drawing/2014/main" id="{5602C189-7C30-237C-F2C4-E3F63E4A29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9155" y="1123930"/>
            <a:ext cx="1545794" cy="1352570"/>
          </a:xfrm>
          <a:prstGeom prst="rect">
            <a:avLst/>
          </a:prstGeom>
        </p:spPr>
      </p:pic>
      <p:sp>
        <p:nvSpPr>
          <p:cNvPr id="11" name="TextBox 10">
            <a:extLst>
              <a:ext uri="{FF2B5EF4-FFF2-40B4-BE49-F238E27FC236}">
                <a16:creationId xmlns:a16="http://schemas.microsoft.com/office/drawing/2014/main" id="{ACBF1BB8-DFB7-7BB4-49B1-A077EBD5DD68}"/>
              </a:ext>
            </a:extLst>
          </p:cNvPr>
          <p:cNvSpPr txBox="1"/>
          <p:nvPr/>
        </p:nvSpPr>
        <p:spPr>
          <a:xfrm>
            <a:off x="2381868" y="7466164"/>
            <a:ext cx="5432251" cy="3046988"/>
          </a:xfrm>
          <a:prstGeom prst="rect">
            <a:avLst/>
          </a:prstGeom>
          <a:noFill/>
        </p:spPr>
        <p:txBody>
          <a:bodyPr wrap="square" rtlCol="0">
            <a:spAutoFit/>
          </a:bodyPr>
          <a:lstStyle/>
          <a:p>
            <a:r>
              <a:rPr lang="en-US" sz="2800" dirty="0">
                <a:solidFill>
                  <a:schemeClr val="bg1"/>
                </a:solidFill>
              </a:rPr>
              <a:t>Salma Said Mohi Eldein</a:t>
            </a:r>
            <a:br>
              <a:rPr lang="en-US" sz="2800" dirty="0">
                <a:solidFill>
                  <a:schemeClr val="bg1"/>
                </a:solidFill>
              </a:rPr>
            </a:br>
            <a:r>
              <a:rPr lang="en-US" sz="2800" dirty="0">
                <a:solidFill>
                  <a:schemeClr val="bg1"/>
                </a:solidFill>
              </a:rPr>
              <a:t>Hager Ahmed Abdelrasheed</a:t>
            </a:r>
            <a:br>
              <a:rPr lang="en-US" sz="2800" dirty="0">
                <a:solidFill>
                  <a:schemeClr val="bg1"/>
                </a:solidFill>
              </a:rPr>
            </a:br>
            <a:r>
              <a:rPr lang="en-US" sz="2800" dirty="0">
                <a:solidFill>
                  <a:schemeClr val="bg1"/>
                </a:solidFill>
              </a:rPr>
              <a:t>Shrouk Rabea Mohamed </a:t>
            </a:r>
            <a:br>
              <a:rPr lang="en-US" sz="2800" dirty="0">
                <a:solidFill>
                  <a:schemeClr val="bg1"/>
                </a:solidFill>
              </a:rPr>
            </a:br>
            <a:r>
              <a:rPr lang="en-US" sz="2800" dirty="0">
                <a:solidFill>
                  <a:schemeClr val="bg1"/>
                </a:solidFill>
              </a:rPr>
              <a:t>Ahmed Abdelrazik Muhammed</a:t>
            </a:r>
            <a:br>
              <a:rPr lang="en-US" sz="2800" dirty="0">
                <a:solidFill>
                  <a:schemeClr val="bg1"/>
                </a:solidFill>
              </a:rPr>
            </a:br>
            <a:r>
              <a:rPr lang="en-US" sz="2800" dirty="0">
                <a:solidFill>
                  <a:schemeClr val="bg1"/>
                </a:solidFill>
              </a:rPr>
              <a:t>Mo'men Hesham Mahmoud</a:t>
            </a:r>
            <a:br>
              <a:rPr lang="en-US" sz="2800" dirty="0">
                <a:solidFill>
                  <a:schemeClr val="bg1"/>
                </a:solidFill>
              </a:rPr>
            </a:br>
            <a:r>
              <a:rPr lang="en-US" sz="2800" dirty="0">
                <a:solidFill>
                  <a:schemeClr val="bg1"/>
                </a:solidFill>
              </a:rPr>
              <a:t>Abdelghafar Ahmed Abdelghafar </a:t>
            </a:r>
            <a:br>
              <a:rPr lang="en-US" sz="2400" dirty="0"/>
            </a:br>
            <a:endParaRPr lang="en-US" sz="2400" dirty="0"/>
          </a:p>
        </p:txBody>
      </p:sp>
      <p:pic>
        <p:nvPicPr>
          <p:cNvPr id="18" name="Picture 17" descr="A close-up of a sign&#10;&#10;AI-generated content may be incorrect.">
            <a:extLst>
              <a:ext uri="{FF2B5EF4-FFF2-40B4-BE49-F238E27FC236}">
                <a16:creationId xmlns:a16="http://schemas.microsoft.com/office/drawing/2014/main" id="{21694147-ADF0-3826-3AEC-663F9F680D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36710" y="114301"/>
            <a:ext cx="1452242" cy="1142999"/>
          </a:xfrm>
          <a:prstGeom prst="rect">
            <a:avLst/>
          </a:prstGeom>
          <a:ln>
            <a:noFill/>
          </a:ln>
          <a:effectLst>
            <a:softEdge rad="112500"/>
          </a:effectLst>
        </p:spPr>
      </p:pic>
      <p:pic>
        <p:nvPicPr>
          <p:cNvPr id="22" name="Picture 21" descr="A logo of a globe and a graduation cap&#10;&#10;AI-generated content may be incorrect.">
            <a:extLst>
              <a:ext uri="{FF2B5EF4-FFF2-40B4-BE49-F238E27FC236}">
                <a16:creationId xmlns:a16="http://schemas.microsoft.com/office/drawing/2014/main" id="{980792C8-9437-2239-8884-39C75F3534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714" y="114301"/>
            <a:ext cx="1257886" cy="1142999"/>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a:solidFill>
                  <a:srgbClr val="FFFFFF"/>
                </a:solidFill>
                <a:latin typeface="Now Bold"/>
                <a:ea typeface="Now Bold"/>
                <a:cs typeface="Now Bold"/>
                <a:sym typeface="Now Bold"/>
              </a:rPr>
              <a:t>STEPS</a:t>
            </a:r>
          </a:p>
        </p:txBody>
      </p:sp>
      <p:sp>
        <p:nvSpPr>
          <p:cNvPr id="16" name="TextBox 16"/>
          <p:cNvSpPr txBox="1"/>
          <p:nvPr/>
        </p:nvSpPr>
        <p:spPr>
          <a:xfrm>
            <a:off x="2446362" y="285732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02</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TextBox 23"/>
          <p:cNvSpPr txBox="1"/>
          <p:nvPr/>
        </p:nvSpPr>
        <p:spPr>
          <a:xfrm>
            <a:off x="3613131" y="3108586"/>
            <a:ext cx="6345242" cy="653640"/>
          </a:xfrm>
          <a:prstGeom prst="rect">
            <a:avLst/>
          </a:prstGeom>
        </p:spPr>
        <p:txBody>
          <a:bodyPr lIns="0" tIns="0" rIns="0" bIns="0" rtlCol="0" anchor="t">
            <a:spAutoFit/>
          </a:bodyPr>
          <a:lstStyle/>
          <a:p>
            <a:pPr marL="0" lvl="0" indent="0" algn="l">
              <a:lnSpc>
                <a:spcPts val="2643"/>
              </a:lnSpc>
              <a:spcBef>
                <a:spcPct val="0"/>
              </a:spcBef>
            </a:pPr>
            <a:r>
              <a:rPr lang="en-US" sz="2400" b="1" u="none" strike="noStrike" dirty="0">
                <a:solidFill>
                  <a:srgbClr val="4BD1FB"/>
                </a:solidFill>
                <a:latin typeface="DM Sans"/>
                <a:ea typeface="DM Sans"/>
                <a:cs typeface="DM Sans"/>
                <a:sym typeface="DM Sans"/>
              </a:rPr>
              <a:t>DATA MODELING:</a:t>
            </a:r>
          </a:p>
          <a:p>
            <a:pPr marL="0" lvl="0" indent="0" algn="l">
              <a:lnSpc>
                <a:spcPts val="2643"/>
              </a:lnSpc>
              <a:spcBef>
                <a:spcPct val="0"/>
              </a:spcBef>
            </a:pPr>
            <a:endParaRPr lang="en-US" sz="1915" u="none" strike="noStrike" dirty="0">
              <a:solidFill>
                <a:srgbClr val="FFFFFF"/>
              </a:solidFill>
              <a:latin typeface="DM Sans"/>
              <a:ea typeface="DM Sans"/>
              <a:cs typeface="DM Sans"/>
              <a:sym typeface="DM Sans"/>
            </a:endParaRPr>
          </a:p>
        </p:txBody>
      </p:sp>
      <p:sp>
        <p:nvSpPr>
          <p:cNvPr id="27" name="AutoShape 27"/>
          <p:cNvSpPr/>
          <p:nvPr/>
        </p:nvSpPr>
        <p:spPr>
          <a:xfrm flipH="1" flipV="1">
            <a:off x="2655477" y="3595909"/>
            <a:ext cx="586120" cy="0"/>
          </a:xfrm>
          <a:prstGeom prst="line">
            <a:avLst/>
          </a:prstGeom>
          <a:ln w="47625" cap="flat">
            <a:solidFill>
              <a:srgbClr val="4BD1FB"/>
            </a:solidFill>
            <a:prstDash val="solid"/>
            <a:headEnd type="none" w="sm" len="sm"/>
            <a:tailEnd type="none" w="sm" len="sm"/>
          </a:ln>
        </p:spPr>
        <p:txBody>
          <a:bodyPr/>
          <a:lstStyle/>
          <a:p>
            <a:endParaRPr lang="en-US"/>
          </a:p>
        </p:txBody>
      </p:sp>
      <p:pic>
        <p:nvPicPr>
          <p:cNvPr id="4" name="Picture 3" descr="A screenshot of a computer">
            <a:extLst>
              <a:ext uri="{FF2B5EF4-FFF2-40B4-BE49-F238E27FC236}">
                <a16:creationId xmlns:a16="http://schemas.microsoft.com/office/drawing/2014/main" id="{13B6B6A4-2926-857C-CF92-91911D5CD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3758988"/>
            <a:ext cx="14630400" cy="6185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A close-up of a sign&#10;&#10;AI-generated content may be incorrect.">
            <a:extLst>
              <a:ext uri="{FF2B5EF4-FFF2-40B4-BE49-F238E27FC236}">
                <a16:creationId xmlns:a16="http://schemas.microsoft.com/office/drawing/2014/main" id="{0847CD11-007F-36F1-1451-4D478E1CE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3" name="Picture 2" descr="A logo of a globe and a graduation cap&#10;&#10;AI-generated content may be incorrect.">
            <a:extLst>
              <a:ext uri="{FF2B5EF4-FFF2-40B4-BE49-F238E27FC236}">
                <a16:creationId xmlns:a16="http://schemas.microsoft.com/office/drawing/2014/main" id="{583D3796-2BBF-E7AA-83AA-94E81BA81F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162934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a:solidFill>
                  <a:srgbClr val="FFFFFF"/>
                </a:solidFill>
                <a:latin typeface="Now Bold"/>
                <a:ea typeface="Now Bold"/>
                <a:cs typeface="Now Bold"/>
                <a:sym typeface="Now Bold"/>
              </a:rPr>
              <a:t>STEPS</a:t>
            </a:r>
          </a:p>
        </p:txBody>
      </p:sp>
      <p:sp>
        <p:nvSpPr>
          <p:cNvPr id="16" name="TextBox 16"/>
          <p:cNvSpPr txBox="1"/>
          <p:nvPr/>
        </p:nvSpPr>
        <p:spPr>
          <a:xfrm>
            <a:off x="2446362" y="285732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02</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3613131" y="3108586"/>
            <a:ext cx="5956514" cy="671402"/>
          </a:xfrm>
          <a:prstGeom prst="rect">
            <a:avLst/>
          </a:prstGeom>
        </p:spPr>
        <p:txBody>
          <a:bodyPr wrap="square" lIns="0" tIns="0" rIns="0" bIns="0" rtlCol="0" anchor="t">
            <a:spAutoFit/>
          </a:bodyPr>
          <a:lstStyle/>
          <a:p>
            <a:pPr marL="0" lvl="0" indent="0" algn="l">
              <a:lnSpc>
                <a:spcPts val="2643"/>
              </a:lnSpc>
              <a:spcBef>
                <a:spcPct val="0"/>
              </a:spcBef>
            </a:pPr>
            <a:r>
              <a:rPr lang="en-US" sz="2400" b="1" u="none" strike="noStrike" dirty="0">
                <a:solidFill>
                  <a:srgbClr val="4BD1FB"/>
                </a:solidFill>
                <a:latin typeface="DM Sans"/>
                <a:ea typeface="DM Sans"/>
                <a:cs typeface="DM Sans"/>
                <a:sym typeface="DM Sans"/>
              </a:rPr>
              <a:t>DAX:</a:t>
            </a:r>
          </a:p>
          <a:p>
            <a:pPr marL="0" lvl="0" indent="0" algn="l">
              <a:lnSpc>
                <a:spcPts val="2643"/>
              </a:lnSpc>
              <a:spcBef>
                <a:spcPct val="0"/>
              </a:spcBef>
            </a:pPr>
            <a:endParaRPr lang="en-US" sz="2400" b="1" u="none" strike="noStrike" dirty="0">
              <a:solidFill>
                <a:srgbClr val="4BD1FB"/>
              </a:solidFill>
              <a:latin typeface="DM Sans"/>
              <a:ea typeface="DM Sans"/>
              <a:cs typeface="DM Sans"/>
              <a:sym typeface="DM Sans"/>
            </a:endParaRPr>
          </a:p>
        </p:txBody>
      </p:sp>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3404016" y="6783793"/>
            <a:ext cx="8409372" cy="338549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3404016" y="5744913"/>
            <a:ext cx="13681594" cy="1028418"/>
          </a:xfrm>
          <a:prstGeom prst="rect">
            <a:avLst/>
          </a:prstGeom>
        </p:spPr>
      </p:pic>
      <p:sp>
        <p:nvSpPr>
          <p:cNvPr id="2" name="AutoShape 27">
            <a:extLst>
              <a:ext uri="{FF2B5EF4-FFF2-40B4-BE49-F238E27FC236}">
                <a16:creationId xmlns:a16="http://schemas.microsoft.com/office/drawing/2014/main" id="{947E062E-7E76-69C3-0937-E9167E79F823}"/>
              </a:ext>
            </a:extLst>
          </p:cNvPr>
          <p:cNvSpPr/>
          <p:nvPr/>
        </p:nvSpPr>
        <p:spPr>
          <a:xfrm flipH="1" flipV="1">
            <a:off x="2655477" y="3595909"/>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3" name="TextBox 2">
            <a:extLst>
              <a:ext uri="{FF2B5EF4-FFF2-40B4-BE49-F238E27FC236}">
                <a16:creationId xmlns:a16="http://schemas.microsoft.com/office/drawing/2014/main" id="{68DD2079-6260-F2E0-A5AE-2BC5A3FDAB57}"/>
              </a:ext>
            </a:extLst>
          </p:cNvPr>
          <p:cNvSpPr txBox="1"/>
          <p:nvPr/>
        </p:nvSpPr>
        <p:spPr>
          <a:xfrm>
            <a:off x="3532570" y="3162300"/>
            <a:ext cx="14298229" cy="3231654"/>
          </a:xfrm>
          <a:prstGeom prst="rect">
            <a:avLst/>
          </a:prstGeom>
          <a:noFill/>
        </p:spPr>
        <p:txBody>
          <a:bodyPr wrap="square" rtlCol="0">
            <a:spAutoFit/>
          </a:bodyPr>
          <a:lstStyle/>
          <a:p>
            <a:pPr>
              <a:buNone/>
            </a:pPr>
            <a:endParaRPr lang="en-US" dirty="0"/>
          </a:p>
          <a:p>
            <a:pPr>
              <a:buNone/>
            </a:pPr>
            <a:r>
              <a:rPr lang="en-US" sz="2400" b="1" dirty="0">
                <a:solidFill>
                  <a:schemeClr val="bg1"/>
                </a:solidFill>
              </a:rPr>
              <a:t>Note:</a:t>
            </a:r>
            <a:r>
              <a:rPr lang="en-US" sz="2400" dirty="0">
                <a:solidFill>
                  <a:schemeClr val="bg1"/>
                </a:solidFill>
              </a:rPr>
              <a:t> The provided DAX formulas are samples, but they have been applied consistently across different categories and transportation modes:</a:t>
            </a:r>
            <a:br>
              <a:rPr lang="ar-EG" sz="2400" dirty="0">
                <a:solidFill>
                  <a:schemeClr val="bg1"/>
                </a:solidFill>
              </a:rPr>
            </a:br>
            <a:endParaRPr lang="en-US" sz="2400" dirty="0">
              <a:solidFill>
                <a:schemeClr val="bg1"/>
              </a:solidFill>
            </a:endParaRPr>
          </a:p>
          <a:p>
            <a:pPr>
              <a:buFont typeface="Arial" panose="020B0604020202020204" pitchFamily="34" charset="0"/>
              <a:buChar char="•"/>
            </a:pPr>
            <a:r>
              <a:rPr lang="en-US" sz="2400" dirty="0">
                <a:solidFill>
                  <a:schemeClr val="bg1"/>
                </a:solidFill>
              </a:rPr>
              <a:t>The </a:t>
            </a:r>
            <a:r>
              <a:rPr lang="en-US" sz="2400" b="1" dirty="0">
                <a:solidFill>
                  <a:schemeClr val="bg1"/>
                </a:solidFill>
              </a:rPr>
              <a:t>categorization DAX</a:t>
            </a:r>
            <a:r>
              <a:rPr lang="en-US" sz="2400" dirty="0">
                <a:solidFill>
                  <a:schemeClr val="bg1"/>
                </a:solidFill>
              </a:rPr>
              <a:t> is used for all three categories.</a:t>
            </a:r>
          </a:p>
          <a:p>
            <a:pPr>
              <a:buFont typeface="Arial" panose="020B0604020202020204" pitchFamily="34" charset="0"/>
              <a:buChar char="•"/>
            </a:pPr>
            <a:r>
              <a:rPr lang="en-US" sz="2400" dirty="0">
                <a:solidFill>
                  <a:schemeClr val="bg1"/>
                </a:solidFill>
              </a:rPr>
              <a:t>The </a:t>
            </a:r>
            <a:r>
              <a:rPr lang="en-US" sz="2400" b="1" dirty="0">
                <a:solidFill>
                  <a:schemeClr val="bg1"/>
                </a:solidFill>
              </a:rPr>
              <a:t>table creation DAX</a:t>
            </a:r>
            <a:r>
              <a:rPr lang="en-US" sz="2400" dirty="0">
                <a:solidFill>
                  <a:schemeClr val="bg1"/>
                </a:solidFill>
              </a:rPr>
              <a:t> is applied to all seven transportation modes.</a:t>
            </a:r>
          </a:p>
          <a:p>
            <a:pPr>
              <a:buFont typeface="Arial" panose="020B0604020202020204" pitchFamily="34" charset="0"/>
              <a:buChar char="•"/>
            </a:pPr>
            <a:r>
              <a:rPr lang="en-US" sz="2400" dirty="0">
                <a:solidFill>
                  <a:schemeClr val="bg1"/>
                </a:solidFill>
              </a:rPr>
              <a:t>The </a:t>
            </a:r>
            <a:r>
              <a:rPr lang="en-US" sz="2400" b="1" dirty="0">
                <a:solidFill>
                  <a:schemeClr val="bg1"/>
                </a:solidFill>
              </a:rPr>
              <a:t>comparison DAX Measures for pre- and post-2019 periods</a:t>
            </a:r>
            <a:r>
              <a:rPr lang="en-US" sz="2400" dirty="0">
                <a:solidFill>
                  <a:schemeClr val="bg1"/>
                </a:solidFill>
              </a:rPr>
              <a:t> is also utilized across all seven transportation modes.</a:t>
            </a:r>
          </a:p>
          <a:p>
            <a:endParaRPr lang="en-US" dirty="0"/>
          </a:p>
        </p:txBody>
      </p:sp>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colorTemperature colorTemp="5300"/>
                    </a14:imgEffect>
                  </a14:imgLayer>
                </a14:imgProps>
              </a:ext>
            </a:extLst>
          </a:blip>
          <a:stretch>
            <a:fillRect/>
          </a:stretch>
        </p:blipFill>
        <p:spPr>
          <a:xfrm>
            <a:off x="11813388" y="6796564"/>
            <a:ext cx="5272223" cy="3372723"/>
          </a:xfrm>
          <a:prstGeom prst="rect">
            <a:avLst/>
          </a:prstGeom>
        </p:spPr>
      </p:pic>
      <p:sp>
        <p:nvSpPr>
          <p:cNvPr id="9" name="TextBox 8">
            <a:extLst>
              <a:ext uri="{FF2B5EF4-FFF2-40B4-BE49-F238E27FC236}">
                <a16:creationId xmlns:a16="http://schemas.microsoft.com/office/drawing/2014/main" id="{80EC5F2C-044A-079A-81B7-A6556000D702}"/>
              </a:ext>
            </a:extLst>
          </p:cNvPr>
          <p:cNvSpPr txBox="1"/>
          <p:nvPr/>
        </p:nvSpPr>
        <p:spPr>
          <a:xfrm>
            <a:off x="8398122" y="6230950"/>
            <a:ext cx="396219" cy="369332"/>
          </a:xfrm>
          <a:prstGeom prst="rect">
            <a:avLst/>
          </a:prstGeom>
          <a:solidFill>
            <a:schemeClr val="accent2"/>
          </a:solidFill>
          <a:ln>
            <a:solidFill>
              <a:schemeClr val="bg1"/>
            </a:solidFill>
          </a:ln>
        </p:spPr>
        <p:txBody>
          <a:bodyPr wrap="square" rtlCol="0">
            <a:spAutoFit/>
          </a:bodyPr>
          <a:lstStyle/>
          <a:p>
            <a:r>
              <a:rPr lang="ar-EG" dirty="0">
                <a:solidFill>
                  <a:schemeClr val="bg1"/>
                </a:solidFill>
              </a:rPr>
              <a:t>1</a:t>
            </a:r>
            <a:endParaRPr lang="en-US" dirty="0">
              <a:solidFill>
                <a:schemeClr val="bg1"/>
              </a:solidFill>
            </a:endParaRPr>
          </a:p>
        </p:txBody>
      </p:sp>
      <p:sp>
        <p:nvSpPr>
          <p:cNvPr id="10" name="TextBox 9">
            <a:extLst>
              <a:ext uri="{FF2B5EF4-FFF2-40B4-BE49-F238E27FC236}">
                <a16:creationId xmlns:a16="http://schemas.microsoft.com/office/drawing/2014/main" id="{B0BD5C01-43A1-C49A-2C64-1952CDB4B44A}"/>
              </a:ext>
            </a:extLst>
          </p:cNvPr>
          <p:cNvSpPr txBox="1"/>
          <p:nvPr/>
        </p:nvSpPr>
        <p:spPr>
          <a:xfrm>
            <a:off x="6890209" y="7644556"/>
            <a:ext cx="348791" cy="369332"/>
          </a:xfrm>
          <a:prstGeom prst="rect">
            <a:avLst/>
          </a:prstGeom>
          <a:solidFill>
            <a:schemeClr val="accent2"/>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ar-EG" dirty="0">
                <a:solidFill>
                  <a:schemeClr val="bg1"/>
                </a:solidFill>
              </a:rPr>
              <a:t>2</a:t>
            </a:r>
            <a:endParaRPr lang="en-US" dirty="0">
              <a:solidFill>
                <a:schemeClr val="bg1"/>
              </a:solidFill>
            </a:endParaRPr>
          </a:p>
        </p:txBody>
      </p:sp>
      <p:sp>
        <p:nvSpPr>
          <p:cNvPr id="12" name="TextBox 11">
            <a:extLst>
              <a:ext uri="{FF2B5EF4-FFF2-40B4-BE49-F238E27FC236}">
                <a16:creationId xmlns:a16="http://schemas.microsoft.com/office/drawing/2014/main" id="{24F3D70C-FF7E-C1C9-5CC1-011FD1F338FD}"/>
              </a:ext>
            </a:extLst>
          </p:cNvPr>
          <p:cNvSpPr txBox="1"/>
          <p:nvPr/>
        </p:nvSpPr>
        <p:spPr>
          <a:xfrm>
            <a:off x="15621000" y="6895536"/>
            <a:ext cx="350027" cy="369332"/>
          </a:xfrm>
          <a:prstGeom prst="rect">
            <a:avLst/>
          </a:prstGeom>
          <a:solidFill>
            <a:schemeClr val="accent2"/>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ar-EG" dirty="0">
                <a:solidFill>
                  <a:schemeClr val="bg1"/>
                </a:solidFill>
              </a:rPr>
              <a:t>3</a:t>
            </a:r>
            <a:endParaRPr lang="en-US" dirty="0">
              <a:solidFill>
                <a:schemeClr val="bg1"/>
              </a:solidFill>
            </a:endParaRPr>
          </a:p>
        </p:txBody>
      </p:sp>
      <p:pic>
        <p:nvPicPr>
          <p:cNvPr id="4" name="Picture 3" descr="A close-up of a sign&#10;&#10;AI-generated content may be incorrect.">
            <a:extLst>
              <a:ext uri="{FF2B5EF4-FFF2-40B4-BE49-F238E27FC236}">
                <a16:creationId xmlns:a16="http://schemas.microsoft.com/office/drawing/2014/main" id="{27649E89-8DB9-3619-0286-DE0B945E5E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8" name="Picture 7" descr="A logo of a globe and a graduation cap&#10;&#10;AI-generated content may be incorrect.">
            <a:extLst>
              <a:ext uri="{FF2B5EF4-FFF2-40B4-BE49-F238E27FC236}">
                <a16:creationId xmlns:a16="http://schemas.microsoft.com/office/drawing/2014/main" id="{96A97F23-E6ED-811E-C017-50BD6AB2D7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2003579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78" y="2129797"/>
            <a:ext cx="7238999" cy="1975221"/>
          </a:xfrm>
          <a:prstGeom prst="rect">
            <a:avLst/>
          </a:prstGeom>
        </p:spPr>
        <p:txBody>
          <a:bodyPr wrap="square" lIns="0" tIns="0" rIns="0" bIns="0" rtlCol="0" anchor="t">
            <a:spAutoFit/>
          </a:bodyPr>
          <a:lstStyle/>
          <a:p>
            <a:pPr marL="0" lvl="0" indent="0" algn="l">
              <a:lnSpc>
                <a:spcPts val="7711"/>
              </a:lnSpc>
              <a:spcBef>
                <a:spcPct val="0"/>
              </a:spcBef>
            </a:pPr>
            <a:r>
              <a:rPr lang="en-US" sz="6426" b="1" dirty="0">
                <a:solidFill>
                  <a:srgbClr val="56AEFF"/>
                </a:solidFill>
                <a:latin typeface="Now Bold"/>
                <a:ea typeface="Now Bold"/>
                <a:cs typeface="Now Bold"/>
                <a:sym typeface="Now Bold"/>
              </a:rPr>
              <a:t>Key Insights &amp; Visuals</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559181" y="4117007"/>
            <a:ext cx="6899020" cy="669818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solidFill>
                  <a:schemeClr val="bg1"/>
                </a:solidFill>
              </a:rPr>
              <a:t>From 2020 to 2024, subways accounted for the largest share of total transportation </a:t>
            </a:r>
            <a:r>
              <a:rPr lang="en-US" sz="2400" dirty="0">
                <a:solidFill>
                  <a:srgbClr val="56AEFF"/>
                </a:solidFill>
              </a:rPr>
              <a:t>at 35.1%, </a:t>
            </a:r>
            <a:r>
              <a:rPr lang="en-US" sz="2400" dirty="0">
                <a:solidFill>
                  <a:schemeClr val="bg1"/>
                </a:solidFill>
              </a:rPr>
              <a:t>despite experiencing </a:t>
            </a:r>
            <a:r>
              <a:rPr lang="en-US" sz="2400" dirty="0">
                <a:solidFill>
                  <a:srgbClr val="56AEFF"/>
                </a:solidFill>
              </a:rPr>
              <a:t>a </a:t>
            </a:r>
            <a:r>
              <a:rPr lang="en-US" sz="2400" b="1" dirty="0">
                <a:solidFill>
                  <a:srgbClr val="56AEFF"/>
                </a:solidFill>
              </a:rPr>
              <a:t>45.83%</a:t>
            </a:r>
            <a:r>
              <a:rPr lang="en-US" sz="2400" dirty="0">
                <a:solidFill>
                  <a:srgbClr val="56AEFF"/>
                </a:solidFill>
              </a:rPr>
              <a:t> </a:t>
            </a:r>
            <a:r>
              <a:rPr lang="en-US" sz="2400" dirty="0">
                <a:solidFill>
                  <a:schemeClr val="bg1"/>
                </a:solidFill>
              </a:rPr>
              <a:t>decline compared to 2019, with a total ridership of </a:t>
            </a:r>
            <a:r>
              <a:rPr lang="en-US" sz="2400" b="1" dirty="0">
                <a:solidFill>
                  <a:srgbClr val="56AEFF"/>
                </a:solidFill>
              </a:rPr>
              <a:t>4.28 billion</a:t>
            </a:r>
            <a:r>
              <a:rPr lang="en-US" sz="2400" dirty="0">
                <a:solidFill>
                  <a:schemeClr val="bg1"/>
                </a:solidFill>
              </a:rPr>
              <a:t>. Similarly, buses recorded </a:t>
            </a:r>
            <a:r>
              <a:rPr lang="en-US" sz="2400" b="1" dirty="0">
                <a:solidFill>
                  <a:srgbClr val="56AEFF"/>
                </a:solidFill>
              </a:rPr>
              <a:t>1.71 billion</a:t>
            </a:r>
            <a:r>
              <a:rPr lang="en-US" sz="2400" dirty="0">
                <a:solidFill>
                  <a:srgbClr val="56AEFF"/>
                </a:solidFill>
              </a:rPr>
              <a:t> </a:t>
            </a:r>
            <a:r>
              <a:rPr lang="en-US" sz="2400" dirty="0">
                <a:solidFill>
                  <a:schemeClr val="bg1"/>
                </a:solidFill>
              </a:rPr>
              <a:t>trips, marking </a:t>
            </a:r>
            <a:r>
              <a:rPr lang="en-US" sz="2400" dirty="0">
                <a:solidFill>
                  <a:srgbClr val="56AEFF"/>
                </a:solidFill>
              </a:rPr>
              <a:t>a </a:t>
            </a:r>
            <a:r>
              <a:rPr lang="en-US" sz="2400" b="1" dirty="0">
                <a:solidFill>
                  <a:srgbClr val="56AEFF"/>
                </a:solidFill>
              </a:rPr>
              <a:t>45.03%</a:t>
            </a:r>
            <a:r>
              <a:rPr lang="en-US" sz="2400" dirty="0">
                <a:solidFill>
                  <a:srgbClr val="56AEFF"/>
                </a:solidFill>
              </a:rPr>
              <a:t> decrease</a:t>
            </a:r>
            <a:r>
              <a:rPr lang="en-US" sz="2400" dirty="0">
                <a:solidFill>
                  <a:schemeClr val="bg1"/>
                </a:solidFill>
              </a:rPr>
              <a:t>.</a:t>
            </a:r>
          </a:p>
          <a:p>
            <a:pPr marL="342900" indent="-342900">
              <a:buFont typeface="Arial" panose="020B0604020202020204" pitchFamily="34" charset="0"/>
              <a:buChar char="•"/>
            </a:pPr>
            <a:r>
              <a:rPr lang="en-US" sz="2400" dirty="0">
                <a:solidFill>
                  <a:schemeClr val="bg1"/>
                </a:solidFill>
              </a:rPr>
              <a:t>On the other hand, bridges and tunnels recorded a total ridership of </a:t>
            </a:r>
            <a:r>
              <a:rPr lang="en-US" sz="2400" b="1" dirty="0">
                <a:solidFill>
                  <a:srgbClr val="56AEFF"/>
                </a:solidFill>
              </a:rPr>
              <a:t>1.46 billion</a:t>
            </a:r>
            <a:r>
              <a:rPr lang="en-US" sz="2400" dirty="0">
                <a:solidFill>
                  <a:schemeClr val="bg1"/>
                </a:solidFill>
              </a:rPr>
              <a:t>, but the percentage change compared to 2019 is </a:t>
            </a:r>
            <a:r>
              <a:rPr lang="en-US" sz="2400" b="1" dirty="0">
                <a:solidFill>
                  <a:srgbClr val="56AEFF"/>
                </a:solidFill>
              </a:rPr>
              <a:t>6.64%</a:t>
            </a:r>
            <a:r>
              <a:rPr lang="en-US" sz="2400" dirty="0">
                <a:solidFill>
                  <a:schemeClr val="bg1"/>
                </a:solidFill>
              </a:rPr>
              <a:t>. Meanwhile, </a:t>
            </a:r>
            <a:r>
              <a:rPr lang="en-US" sz="2400" b="1" dirty="0">
                <a:solidFill>
                  <a:schemeClr val="bg1"/>
                </a:solidFill>
              </a:rPr>
              <a:t>LIRR and Metro-North saw declines of </a:t>
            </a:r>
            <a:r>
              <a:rPr lang="en-US" sz="2400" b="1" dirty="0">
                <a:solidFill>
                  <a:srgbClr val="56AEFF"/>
                </a:solidFill>
              </a:rPr>
              <a:t>45.64% and 50.67%</a:t>
            </a:r>
            <a:r>
              <a:rPr lang="en-US" sz="2400" dirty="0">
                <a:solidFill>
                  <a:srgbClr val="56AEFF"/>
                </a:solidFill>
              </a:rPr>
              <a:t>, respectively</a:t>
            </a:r>
            <a:r>
              <a:rPr lang="en-US" sz="2400" dirty="0">
                <a:solidFill>
                  <a:schemeClr val="bg1"/>
                </a:solidFill>
              </a:rPr>
              <a:t>.</a:t>
            </a:r>
          </a:p>
          <a:p>
            <a:pPr marL="342900" indent="-342900">
              <a:buFont typeface="Arial" panose="020B0604020202020204" pitchFamily="34" charset="0"/>
              <a:buChar char="•"/>
            </a:pPr>
            <a:r>
              <a:rPr lang="en-US" sz="2400" dirty="0">
                <a:solidFill>
                  <a:schemeClr val="bg1"/>
                </a:solidFill>
              </a:rPr>
              <a:t>Staten Island Railway experienced the largest drop, </a:t>
            </a:r>
            <a:r>
              <a:rPr lang="en-US" sz="2400" b="1" dirty="0">
                <a:solidFill>
                  <a:srgbClr val="56AEFF"/>
                </a:solidFill>
              </a:rPr>
              <a:t>falling 63.47% </a:t>
            </a:r>
            <a:r>
              <a:rPr lang="en-US" sz="2400" b="1" dirty="0">
                <a:solidFill>
                  <a:schemeClr val="bg1"/>
                </a:solidFill>
              </a:rPr>
              <a:t>below 2019 levels</a:t>
            </a:r>
            <a:r>
              <a:rPr lang="en-US" sz="2400" dirty="0">
                <a:solidFill>
                  <a:schemeClr val="bg1"/>
                </a:solidFill>
              </a:rPr>
              <a:t>. In contrast, Access-A-Ride </a:t>
            </a:r>
            <a:r>
              <a:rPr lang="en-US" sz="2400" b="1" dirty="0">
                <a:solidFill>
                  <a:srgbClr val="56AEFF"/>
                </a:solidFill>
              </a:rPr>
              <a:t>declined by 13.71%</a:t>
            </a:r>
            <a:r>
              <a:rPr lang="en-US" sz="2400" dirty="0">
                <a:solidFill>
                  <a:srgbClr val="56AEFF"/>
                </a:solidFill>
              </a:rPr>
              <a:t>, </a:t>
            </a:r>
            <a:r>
              <a:rPr lang="en-US" sz="2400" dirty="0">
                <a:solidFill>
                  <a:schemeClr val="bg1"/>
                </a:solidFill>
              </a:rPr>
              <a:t>rather than showing an increase, reflecting a shift in demand for accessible transportation services.</a:t>
            </a:r>
          </a:p>
          <a:p>
            <a:endParaRPr lang="en-US" sz="2400" dirty="0">
              <a:solidFill>
                <a:schemeClr val="bg1"/>
              </a:solidFill>
            </a:endParaRPr>
          </a:p>
          <a:p>
            <a:pPr marL="362678" lvl="1" indent="-181339" algn="l">
              <a:lnSpc>
                <a:spcPct val="150000"/>
              </a:lnSpc>
              <a:buFont typeface="Arial"/>
              <a:buChar char="•"/>
            </a:pPr>
            <a:endParaRPr lang="en-US" sz="2000" u="none" strike="noStrike" dirty="0">
              <a:solidFill>
                <a:srgbClr val="FFFFFF"/>
              </a:solidFill>
              <a:latin typeface="DM Sans"/>
              <a:ea typeface="DM Sans"/>
              <a:cs typeface="DM Sans"/>
              <a:sym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6" name="Picture 15">
            <a:extLst>
              <a:ext uri="{FF2B5EF4-FFF2-40B4-BE49-F238E27FC236}">
                <a16:creationId xmlns:a16="http://schemas.microsoft.com/office/drawing/2014/main" id="{B4A73C2E-A463-D52F-7400-AA3EF1EB8CE7}"/>
              </a:ext>
            </a:extLst>
          </p:cNvPr>
          <p:cNvPicPr>
            <a:picLocks noChangeAspect="1"/>
          </p:cNvPicPr>
          <p:nvPr/>
        </p:nvPicPr>
        <p:blipFill>
          <a:blip r:embed="rId5"/>
          <a:stretch>
            <a:fillRect/>
          </a:stretch>
        </p:blipFill>
        <p:spPr>
          <a:xfrm>
            <a:off x="9525000" y="860128"/>
            <a:ext cx="7239000" cy="4359572"/>
          </a:xfrm>
          <a:prstGeom prst="rect">
            <a:avLst/>
          </a:prstGeom>
        </p:spPr>
      </p:pic>
      <p:pic>
        <p:nvPicPr>
          <p:cNvPr id="18" name="Picture 17">
            <a:extLst>
              <a:ext uri="{FF2B5EF4-FFF2-40B4-BE49-F238E27FC236}">
                <a16:creationId xmlns:a16="http://schemas.microsoft.com/office/drawing/2014/main" id="{4F39F1C3-C28B-1467-7031-BE8ABE7B319D}"/>
              </a:ext>
            </a:extLst>
          </p:cNvPr>
          <p:cNvPicPr>
            <a:picLocks noChangeAspect="1"/>
          </p:cNvPicPr>
          <p:nvPr/>
        </p:nvPicPr>
        <p:blipFill>
          <a:blip r:embed="rId6"/>
          <a:stretch>
            <a:fillRect/>
          </a:stretch>
        </p:blipFill>
        <p:spPr>
          <a:xfrm>
            <a:off x="9525000" y="5448300"/>
            <a:ext cx="7239000" cy="4482189"/>
          </a:xfrm>
          <a:prstGeom prst="rect">
            <a:avLst/>
          </a:prstGeom>
        </p:spPr>
      </p:pic>
      <p:grpSp>
        <p:nvGrpSpPr>
          <p:cNvPr id="4" name="Group 10">
            <a:extLst>
              <a:ext uri="{FF2B5EF4-FFF2-40B4-BE49-F238E27FC236}">
                <a16:creationId xmlns:a16="http://schemas.microsoft.com/office/drawing/2014/main" id="{CE8487D2-2832-C5B1-4C7E-722032B2DE9B}"/>
              </a:ext>
            </a:extLst>
          </p:cNvPr>
          <p:cNvGrpSpPr/>
          <p:nvPr/>
        </p:nvGrpSpPr>
        <p:grpSpPr>
          <a:xfrm>
            <a:off x="-1543050" y="-54747"/>
            <a:ext cx="2760734" cy="10341747"/>
            <a:chOff x="0" y="0"/>
            <a:chExt cx="727107" cy="2723752"/>
          </a:xfrm>
        </p:grpSpPr>
        <p:sp>
          <p:nvSpPr>
            <p:cNvPr id="5" name="Freeform 11">
              <a:extLst>
                <a:ext uri="{FF2B5EF4-FFF2-40B4-BE49-F238E27FC236}">
                  <a16:creationId xmlns:a16="http://schemas.microsoft.com/office/drawing/2014/main" id="{87EFD3BD-BA7D-4B1F-9FC6-4B381BF2A2D3}"/>
                </a:ext>
              </a:extLst>
            </p:cNvPr>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6" name="TextBox 12">
              <a:extLst>
                <a:ext uri="{FF2B5EF4-FFF2-40B4-BE49-F238E27FC236}">
                  <a16:creationId xmlns:a16="http://schemas.microsoft.com/office/drawing/2014/main" id="{9F1ED7DD-6742-84FC-DB9A-283974C2BF0D}"/>
                </a:ext>
              </a:extLst>
            </p:cNvPr>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pic>
        <p:nvPicPr>
          <p:cNvPr id="11" name="Picture 10" descr="A close-up of a sign&#10;&#10;AI-generated content may be incorrect.">
            <a:extLst>
              <a:ext uri="{FF2B5EF4-FFF2-40B4-BE49-F238E27FC236}">
                <a16:creationId xmlns:a16="http://schemas.microsoft.com/office/drawing/2014/main" id="{D9DF8101-982C-AEF6-6B91-37AA9F868C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59558" y="38101"/>
            <a:ext cx="1452242" cy="1142999"/>
          </a:xfrm>
          <a:prstGeom prst="rect">
            <a:avLst/>
          </a:prstGeom>
          <a:ln>
            <a:noFill/>
          </a:ln>
          <a:effectLst>
            <a:softEdge rad="112500"/>
          </a:effectLst>
        </p:spPr>
      </p:pic>
      <p:pic>
        <p:nvPicPr>
          <p:cNvPr id="12" name="Picture 11" descr="A logo of a globe and a graduation cap&#10;&#10;AI-generated content may be incorrect.">
            <a:extLst>
              <a:ext uri="{FF2B5EF4-FFF2-40B4-BE49-F238E27FC236}">
                <a16:creationId xmlns:a16="http://schemas.microsoft.com/office/drawing/2014/main" id="{82E3A930-6D9D-6DA6-FDDA-39E24F290D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152399"/>
            <a:ext cx="1257886" cy="1142999"/>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6F4A5060-CC9B-B624-7618-84E7FF941CA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EA5409D-F480-FF40-E8C2-D81FBF6CA9F6}"/>
              </a:ext>
            </a:extLst>
          </p:cNvPr>
          <p:cNvSpPr txBox="1"/>
          <p:nvPr/>
        </p:nvSpPr>
        <p:spPr>
          <a:xfrm>
            <a:off x="1524000" y="2139322"/>
            <a:ext cx="6365620" cy="1975221"/>
          </a:xfrm>
          <a:prstGeom prst="rect">
            <a:avLst/>
          </a:prstGeom>
        </p:spPr>
        <p:txBody>
          <a:bodyPr wrap="square" lIns="0" tIns="0" rIns="0" bIns="0" rtlCol="0" anchor="t">
            <a:spAutoFit/>
          </a:bodyPr>
          <a:lstStyle/>
          <a:p>
            <a:pPr marL="0" lvl="0" indent="0" algn="l">
              <a:lnSpc>
                <a:spcPts val="7711"/>
              </a:lnSpc>
              <a:spcBef>
                <a:spcPct val="0"/>
              </a:spcBef>
            </a:pPr>
            <a:r>
              <a:rPr lang="en-US" sz="6426" b="1" dirty="0">
                <a:solidFill>
                  <a:srgbClr val="56AEFF"/>
                </a:solidFill>
                <a:latin typeface="Now Bold"/>
                <a:ea typeface="Now Bold"/>
                <a:cs typeface="Now Bold"/>
                <a:sym typeface="Now Bold"/>
              </a:rPr>
              <a:t>Key Insights &amp; Visuals</a:t>
            </a:r>
          </a:p>
        </p:txBody>
      </p:sp>
      <p:sp>
        <p:nvSpPr>
          <p:cNvPr id="3" name="Freeform 3">
            <a:extLst>
              <a:ext uri="{FF2B5EF4-FFF2-40B4-BE49-F238E27FC236}">
                <a16:creationId xmlns:a16="http://schemas.microsoft.com/office/drawing/2014/main" id="{466F3E59-9275-6A0F-1F8D-6130BB17AC1E}"/>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F932F93-A41F-7A98-F046-F9F2725ACF4B}"/>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BA128030-A45B-491A-A521-76513D7CFE5F}"/>
              </a:ext>
            </a:extLst>
          </p:cNvPr>
          <p:cNvSpPr txBox="1"/>
          <p:nvPr/>
        </p:nvSpPr>
        <p:spPr>
          <a:xfrm>
            <a:off x="1524000" y="3924300"/>
            <a:ext cx="7162799" cy="5970865"/>
          </a:xfrm>
          <a:prstGeom prst="rect">
            <a:avLst/>
          </a:prstGeom>
          <a:noFill/>
        </p:spPr>
        <p:txBody>
          <a:bodyPr wrap="square" rtlCol="0">
            <a:spAutoFit/>
          </a:bodyPr>
          <a:lstStyle/>
          <a:p>
            <a:pPr>
              <a:buNone/>
            </a:pPr>
            <a:endParaRPr lang="en-US" b="1" dirty="0"/>
          </a:p>
          <a:p>
            <a:pPr marL="342900" indent="-342900">
              <a:buFont typeface="Arial" panose="020B0604020202020204" pitchFamily="34" charset="0"/>
              <a:buChar char="•"/>
            </a:pPr>
            <a:r>
              <a:rPr lang="en-US" sz="2400" dirty="0">
                <a:solidFill>
                  <a:schemeClr val="bg1"/>
                </a:solidFill>
              </a:rPr>
              <a:t>The total ridership volume from 2020 to 2024, as of October, reached </a:t>
            </a:r>
            <a:r>
              <a:rPr lang="en-US" sz="2800" b="1" dirty="0">
                <a:solidFill>
                  <a:srgbClr val="56AEFF"/>
                </a:solidFill>
              </a:rPr>
              <a:t>8.43 billion</a:t>
            </a:r>
            <a:r>
              <a:rPr lang="en-US" sz="2400" dirty="0">
                <a:solidFill>
                  <a:schemeClr val="bg1"/>
                </a:solidFill>
              </a:rPr>
              <a:t>, distributed across </a:t>
            </a:r>
            <a:r>
              <a:rPr lang="en-US" sz="2400" b="1" dirty="0">
                <a:solidFill>
                  <a:schemeClr val="bg1"/>
                </a:solidFill>
              </a:rPr>
              <a:t>rail, road, and paratransit</a:t>
            </a:r>
            <a:r>
              <a:rPr lang="en-US" sz="2400" dirty="0">
                <a:solidFill>
                  <a:schemeClr val="bg1"/>
                </a:solidFill>
              </a:rPr>
              <a:t>. </a:t>
            </a:r>
            <a:r>
              <a:rPr lang="en-US" sz="2400" b="1" dirty="0">
                <a:solidFill>
                  <a:schemeClr val="bg1"/>
                </a:solidFill>
              </a:rPr>
              <a:t>Rail</a:t>
            </a:r>
            <a:r>
              <a:rPr lang="en-US" sz="2400" dirty="0">
                <a:solidFill>
                  <a:schemeClr val="bg1"/>
                </a:solidFill>
              </a:rPr>
              <a:t> accounted for the largest share at </a:t>
            </a:r>
            <a:r>
              <a:rPr lang="en-US" sz="2800" b="1" dirty="0">
                <a:solidFill>
                  <a:srgbClr val="56AEFF"/>
                </a:solidFill>
              </a:rPr>
              <a:t>59.46%</a:t>
            </a:r>
            <a:r>
              <a:rPr lang="en-US" sz="2800" b="1" dirty="0">
                <a:solidFill>
                  <a:srgbClr val="56AEFF"/>
                </a:solidFill>
                <a:latin typeface="Now Bold"/>
              </a:rPr>
              <a:t> </a:t>
            </a:r>
            <a:r>
              <a:rPr lang="en-US" sz="2800" b="1" dirty="0">
                <a:solidFill>
                  <a:srgbClr val="56AEFF"/>
                </a:solidFill>
              </a:rPr>
              <a:t>(5 billion</a:t>
            </a:r>
            <a:r>
              <a:rPr lang="en-US" sz="2400" b="1" dirty="0">
                <a:solidFill>
                  <a:srgbClr val="56AEFF"/>
                </a:solidFill>
              </a:rPr>
              <a:t>)</a:t>
            </a:r>
            <a:r>
              <a:rPr lang="en-US" sz="2400" dirty="0">
                <a:solidFill>
                  <a:schemeClr val="bg1"/>
                </a:solidFill>
              </a:rPr>
              <a:t>, f</a:t>
            </a:r>
            <a:r>
              <a:rPr lang="en-US" sz="2400" b="1" dirty="0">
                <a:solidFill>
                  <a:schemeClr val="bg1"/>
                </a:solidFill>
              </a:rPr>
              <a:t>ol</a:t>
            </a:r>
            <a:r>
              <a:rPr lang="en-US" sz="2400" dirty="0">
                <a:solidFill>
                  <a:schemeClr val="bg1"/>
                </a:solidFill>
              </a:rPr>
              <a:t>lowed by </a:t>
            </a:r>
            <a:r>
              <a:rPr lang="en-US" sz="2400" b="1" dirty="0">
                <a:solidFill>
                  <a:schemeClr val="bg1"/>
                </a:solidFill>
              </a:rPr>
              <a:t>road</a:t>
            </a:r>
            <a:r>
              <a:rPr lang="en-US" sz="2400" dirty="0">
                <a:solidFill>
                  <a:schemeClr val="bg1"/>
                </a:solidFill>
              </a:rPr>
              <a:t> with </a:t>
            </a:r>
            <a:r>
              <a:rPr lang="en-US" sz="2800" b="1" dirty="0">
                <a:solidFill>
                  <a:srgbClr val="56AEFF"/>
                </a:solidFill>
              </a:rPr>
              <a:t>40.06% (3 billion)</a:t>
            </a:r>
            <a:r>
              <a:rPr lang="en-US" sz="2400" dirty="0">
                <a:solidFill>
                  <a:schemeClr val="bg1"/>
                </a:solidFill>
              </a:rPr>
              <a:t>, while </a:t>
            </a:r>
            <a:r>
              <a:rPr lang="en-US" sz="2400" b="1" dirty="0">
                <a:solidFill>
                  <a:schemeClr val="bg1"/>
                </a:solidFill>
              </a:rPr>
              <a:t>paratransit</a:t>
            </a:r>
            <a:r>
              <a:rPr lang="en-US" sz="2400" dirty="0">
                <a:solidFill>
                  <a:schemeClr val="bg1"/>
                </a:solidFill>
              </a:rPr>
              <a:t> contributed the remaining </a:t>
            </a:r>
            <a:r>
              <a:rPr lang="en-US" sz="2800" b="1" dirty="0">
                <a:solidFill>
                  <a:srgbClr val="56AEFF"/>
                </a:solidFill>
              </a:rPr>
              <a:t>0.47</a:t>
            </a:r>
            <a:r>
              <a:rPr lang="en-US" sz="2400" b="1" dirty="0">
                <a:solidFill>
                  <a:srgbClr val="56AEFF"/>
                </a:solidFill>
              </a:rPr>
              <a:t>% </a:t>
            </a:r>
            <a:r>
              <a:rPr lang="en-US" sz="2800" b="1" dirty="0">
                <a:solidFill>
                  <a:srgbClr val="56AEFF"/>
                </a:solidFill>
              </a:rPr>
              <a:t>(0.4 billion</a:t>
            </a:r>
            <a:r>
              <a:rPr lang="en-US" sz="2400" b="1" dirty="0">
                <a:solidFill>
                  <a:srgbClr val="56AEFF"/>
                </a:solidFill>
                <a:latin typeface="Now Bold"/>
              </a:rPr>
              <a:t>)</a:t>
            </a:r>
            <a:r>
              <a:rPr lang="en-US" sz="2400" dirty="0">
                <a:solidFill>
                  <a:schemeClr val="bg1"/>
                </a:solidFill>
              </a:rPr>
              <a:t>.</a:t>
            </a:r>
            <a:endParaRPr lang="ar-EG" sz="2400" dirty="0">
              <a:solidFill>
                <a:schemeClr val="bg1"/>
              </a:solidFill>
            </a:endParaRPr>
          </a:p>
          <a:p>
            <a:pPr>
              <a:buNone/>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Understanding the distribution of ridership across these categories helps in optimizing resource allocation and improving transportation services. The dominance of rail highlights its central role in urban mobility, while road and paratransit services provide essential connectivity for different commuter needs.</a:t>
            </a: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DE7CC488-477A-1451-FB19-02DB7844067A}"/>
              </a:ext>
            </a:extLst>
          </p:cNvPr>
          <p:cNvPicPr>
            <a:picLocks noChangeAspect="1"/>
          </p:cNvPicPr>
          <p:nvPr/>
        </p:nvPicPr>
        <p:blipFill>
          <a:blip r:embed="rId4"/>
          <a:stretch>
            <a:fillRect/>
          </a:stretch>
        </p:blipFill>
        <p:spPr>
          <a:xfrm>
            <a:off x="9847394" y="2445349"/>
            <a:ext cx="8212008" cy="6275681"/>
          </a:xfrm>
          <a:prstGeom prst="rect">
            <a:avLst/>
          </a:prstGeom>
        </p:spPr>
      </p:pic>
      <p:grpSp>
        <p:nvGrpSpPr>
          <p:cNvPr id="4" name="Group 10">
            <a:extLst>
              <a:ext uri="{FF2B5EF4-FFF2-40B4-BE49-F238E27FC236}">
                <a16:creationId xmlns:a16="http://schemas.microsoft.com/office/drawing/2014/main" id="{D2993A04-32B4-C2A6-4F29-5485FF3BD719}"/>
              </a:ext>
            </a:extLst>
          </p:cNvPr>
          <p:cNvGrpSpPr/>
          <p:nvPr/>
        </p:nvGrpSpPr>
        <p:grpSpPr>
          <a:xfrm>
            <a:off x="-1543050" y="-54747"/>
            <a:ext cx="2760734" cy="10341747"/>
            <a:chOff x="0" y="0"/>
            <a:chExt cx="727107" cy="2723752"/>
          </a:xfrm>
        </p:grpSpPr>
        <p:sp>
          <p:nvSpPr>
            <p:cNvPr id="7" name="Freeform 11">
              <a:extLst>
                <a:ext uri="{FF2B5EF4-FFF2-40B4-BE49-F238E27FC236}">
                  <a16:creationId xmlns:a16="http://schemas.microsoft.com/office/drawing/2014/main" id="{721A2447-8609-0E26-C78F-528ECCF9F43F}"/>
                </a:ext>
              </a:extLst>
            </p:cNvPr>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8" name="TextBox 12">
              <a:extLst>
                <a:ext uri="{FF2B5EF4-FFF2-40B4-BE49-F238E27FC236}">
                  <a16:creationId xmlns:a16="http://schemas.microsoft.com/office/drawing/2014/main" id="{9E256DA6-FC19-C3C4-475D-26BACB3F4EF3}"/>
                </a:ext>
              </a:extLst>
            </p:cNvPr>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pic>
        <p:nvPicPr>
          <p:cNvPr id="10" name="Picture 9" descr="A close-up of a sign&#10;&#10;AI-generated content may be incorrect.">
            <a:extLst>
              <a:ext uri="{FF2B5EF4-FFF2-40B4-BE49-F238E27FC236}">
                <a16:creationId xmlns:a16="http://schemas.microsoft.com/office/drawing/2014/main" id="{824B54CB-A771-63C5-6FDA-BC2EF16F6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3358" y="114300"/>
            <a:ext cx="1452242" cy="1142999"/>
          </a:xfrm>
          <a:prstGeom prst="rect">
            <a:avLst/>
          </a:prstGeom>
          <a:ln>
            <a:noFill/>
          </a:ln>
          <a:effectLst>
            <a:softEdge rad="112500"/>
          </a:effectLst>
        </p:spPr>
      </p:pic>
      <p:pic>
        <p:nvPicPr>
          <p:cNvPr id="11" name="Picture 10" descr="A logo of a globe and a graduation cap&#10;&#10;AI-generated content may be incorrect.">
            <a:extLst>
              <a:ext uri="{FF2B5EF4-FFF2-40B4-BE49-F238E27FC236}">
                <a16:creationId xmlns:a16="http://schemas.microsoft.com/office/drawing/2014/main" id="{78264AE1-5D1B-EBE4-BFF9-D3CF5CB297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14" y="152399"/>
            <a:ext cx="1257886" cy="1142999"/>
          </a:xfrm>
          <a:prstGeom prst="rect">
            <a:avLst/>
          </a:prstGeom>
          <a:ln>
            <a:noFill/>
          </a:ln>
          <a:effectLst>
            <a:softEdge rad="112500"/>
          </a:effectLst>
        </p:spPr>
      </p:pic>
    </p:spTree>
    <p:extLst>
      <p:ext uri="{BB962C8B-B14F-4D97-AF65-F5344CB8AC3E}">
        <p14:creationId xmlns:p14="http://schemas.microsoft.com/office/powerpoint/2010/main" val="275753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C8F9A5E4-8CD4-BF1F-D6BA-8530C62C3B3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D54CCE5-3AF8-C25C-5A37-DAA14273802E}"/>
              </a:ext>
            </a:extLst>
          </p:cNvPr>
          <p:cNvSpPr txBox="1"/>
          <p:nvPr/>
        </p:nvSpPr>
        <p:spPr>
          <a:xfrm>
            <a:off x="1559180" y="2129797"/>
            <a:ext cx="6365620" cy="1975221"/>
          </a:xfrm>
          <a:prstGeom prst="rect">
            <a:avLst/>
          </a:prstGeom>
        </p:spPr>
        <p:txBody>
          <a:bodyPr wrap="square" lIns="0" tIns="0" rIns="0" bIns="0" rtlCol="0" anchor="t">
            <a:spAutoFit/>
          </a:bodyPr>
          <a:lstStyle/>
          <a:p>
            <a:pPr marL="0" lvl="0" indent="0" algn="l">
              <a:lnSpc>
                <a:spcPts val="7711"/>
              </a:lnSpc>
              <a:spcBef>
                <a:spcPct val="0"/>
              </a:spcBef>
            </a:pPr>
            <a:r>
              <a:rPr lang="en-US" sz="6426" b="1" dirty="0">
                <a:solidFill>
                  <a:srgbClr val="56AEFF"/>
                </a:solidFill>
                <a:latin typeface="Now Bold"/>
                <a:ea typeface="Now Bold"/>
                <a:cs typeface="Now Bold"/>
                <a:sym typeface="Now Bold"/>
              </a:rPr>
              <a:t>Key Insights &amp; Visuals</a:t>
            </a:r>
          </a:p>
        </p:txBody>
      </p:sp>
      <p:sp>
        <p:nvSpPr>
          <p:cNvPr id="3" name="Freeform 3">
            <a:extLst>
              <a:ext uri="{FF2B5EF4-FFF2-40B4-BE49-F238E27FC236}">
                <a16:creationId xmlns:a16="http://schemas.microsoft.com/office/drawing/2014/main" id="{D37581DD-75F6-34F5-8A59-E65B0EF875F0}"/>
              </a:ext>
            </a:extLst>
          </p:cNvPr>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28F4A763-ACAD-DD3F-5408-328A3B0BC952}"/>
              </a:ext>
            </a:extLst>
          </p:cNvPr>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5">
            <a:extLst>
              <a:ext uri="{FF2B5EF4-FFF2-40B4-BE49-F238E27FC236}">
                <a16:creationId xmlns:a16="http://schemas.microsoft.com/office/drawing/2014/main" id="{9005C13B-E342-873B-91C0-18970D5C3857}"/>
              </a:ext>
            </a:extLst>
          </p:cNvPr>
          <p:cNvSpPr txBox="1"/>
          <p:nvPr/>
        </p:nvSpPr>
        <p:spPr>
          <a:xfrm>
            <a:off x="1752600" y="3817553"/>
            <a:ext cx="5638800" cy="646331"/>
          </a:xfrm>
          <a:prstGeom prst="rect">
            <a:avLst/>
          </a:prstGeom>
          <a:noFill/>
        </p:spPr>
        <p:txBody>
          <a:bodyPr wrap="square" rtlCol="0">
            <a:spAutoFit/>
          </a:bodyPr>
          <a:lstStyle/>
          <a:p>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624A7FFA-6716-D598-A397-87FEB1C3476E}"/>
              </a:ext>
            </a:extLst>
          </p:cNvPr>
          <p:cNvPicPr>
            <a:picLocks noChangeAspect="1"/>
          </p:cNvPicPr>
          <p:nvPr/>
        </p:nvPicPr>
        <p:blipFill>
          <a:blip r:embed="rId4"/>
          <a:stretch>
            <a:fillRect/>
          </a:stretch>
        </p:blipFill>
        <p:spPr>
          <a:xfrm>
            <a:off x="7924800" y="2628900"/>
            <a:ext cx="10183367" cy="5312228"/>
          </a:xfrm>
          <a:prstGeom prst="rect">
            <a:avLst/>
          </a:prstGeom>
        </p:spPr>
      </p:pic>
      <p:sp>
        <p:nvSpPr>
          <p:cNvPr id="11" name="TextBox 10">
            <a:extLst>
              <a:ext uri="{FF2B5EF4-FFF2-40B4-BE49-F238E27FC236}">
                <a16:creationId xmlns:a16="http://schemas.microsoft.com/office/drawing/2014/main" id="{A7213220-C49A-3D1B-35CA-B98E1D6BE3A3}"/>
              </a:ext>
            </a:extLst>
          </p:cNvPr>
          <p:cNvSpPr txBox="1"/>
          <p:nvPr/>
        </p:nvSpPr>
        <p:spPr>
          <a:xfrm flipH="1">
            <a:off x="1410203" y="4105018"/>
            <a:ext cx="6365620" cy="54476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The pandemic caused a </a:t>
            </a:r>
            <a:r>
              <a:rPr kumimoji="0" lang="en-US" altLang="en-US" sz="2400" b="1" i="0" u="none" strike="noStrike" cap="none" normalizeH="0" baseline="0" dirty="0">
                <a:ln>
                  <a:noFill/>
                </a:ln>
                <a:solidFill>
                  <a:schemeClr val="bg1"/>
                </a:solidFill>
                <a:effectLst/>
                <a:latin typeface="Arial" panose="020B0604020202020204" pitchFamily="34" charset="0"/>
              </a:rPr>
              <a:t>sharp decline</a:t>
            </a:r>
            <a:r>
              <a:rPr kumimoji="0" lang="en-US" altLang="en-US" sz="2400" b="0" i="0" u="none" strike="noStrike" cap="none" normalizeH="0" baseline="0" dirty="0">
                <a:ln>
                  <a:noFill/>
                </a:ln>
                <a:solidFill>
                  <a:schemeClr val="bg1"/>
                </a:solidFill>
                <a:effectLst/>
                <a:latin typeface="Arial" panose="020B0604020202020204" pitchFamily="34" charset="0"/>
              </a:rPr>
              <a:t> in transportation ridership, with </a:t>
            </a:r>
            <a:r>
              <a:rPr kumimoji="0" lang="en-US" altLang="en-US" sz="2400" b="1" i="0" u="none" strike="noStrike" cap="none" normalizeH="0" baseline="0" dirty="0">
                <a:ln>
                  <a:noFill/>
                </a:ln>
                <a:solidFill>
                  <a:schemeClr val="bg1"/>
                </a:solidFill>
                <a:effectLst/>
                <a:latin typeface="Arial" panose="020B0604020202020204" pitchFamily="34" charset="0"/>
              </a:rPr>
              <a:t>2020 experiencing the largest drop</a:t>
            </a:r>
            <a:r>
              <a:rPr kumimoji="0" lang="en-US" altLang="en-US" sz="2400" b="0" i="0" u="none" strike="noStrike" cap="none" normalizeH="0" baseline="0" dirty="0">
                <a:ln>
                  <a:noFill/>
                </a:ln>
                <a:solidFill>
                  <a:schemeClr val="bg1"/>
                </a:solidFill>
                <a:effectLst/>
                <a:latin typeface="Arial" panose="020B0604020202020204" pitchFamily="34" charset="0"/>
              </a:rPr>
              <a:t>, especially in </a:t>
            </a:r>
            <a:r>
              <a:rPr kumimoji="0" lang="en-US" altLang="en-US" sz="2400" b="1" i="0" u="none" strike="noStrike" cap="none" normalizeH="0" baseline="0" dirty="0">
                <a:ln>
                  <a:noFill/>
                </a:ln>
                <a:solidFill>
                  <a:srgbClr val="56AEFF"/>
                </a:solidFill>
                <a:effectLst/>
                <a:latin typeface="Arial" panose="020B0604020202020204" pitchFamily="34" charset="0"/>
              </a:rPr>
              <a:t>Q2 (-611 million)</a:t>
            </a:r>
            <a:r>
              <a:rPr kumimoji="0" lang="en-US" altLang="en-US" sz="2400" b="0" i="0" u="none" strike="noStrike" cap="none" normalizeH="0" baseline="0" dirty="0">
                <a:ln>
                  <a:noFill/>
                </a:ln>
                <a:solidFill>
                  <a:srgbClr val="56AEFF"/>
                </a:solidFill>
                <a:effectLst/>
                <a:latin typeface="Arial" panose="020B0604020202020204" pitchFamily="34" charset="0"/>
              </a:rPr>
              <a:t> </a:t>
            </a:r>
            <a:r>
              <a:rPr kumimoji="0" lang="en-US" altLang="en-US" sz="2400" b="0" i="0" u="none" strike="noStrike" cap="none" normalizeH="0" baseline="0" dirty="0">
                <a:ln>
                  <a:noFill/>
                </a:ln>
                <a:solidFill>
                  <a:schemeClr val="bg1"/>
                </a:solidFill>
                <a:effectLst/>
                <a:latin typeface="Arial" panose="020B0604020202020204" pitchFamily="34" charset="0"/>
              </a:rPr>
              <a:t>compared to 2019.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From </a:t>
            </a:r>
            <a:r>
              <a:rPr kumimoji="0" lang="en-US" altLang="en-US" sz="2400" b="1" i="0" u="none" strike="noStrike" cap="none" normalizeH="0" baseline="0" dirty="0">
                <a:ln>
                  <a:noFill/>
                </a:ln>
                <a:solidFill>
                  <a:schemeClr val="bg1"/>
                </a:solidFill>
                <a:effectLst/>
                <a:latin typeface="Arial" panose="020B0604020202020204" pitchFamily="34" charset="0"/>
              </a:rPr>
              <a:t>2021 to 2023</a:t>
            </a:r>
            <a:r>
              <a:rPr kumimoji="0" lang="en-US" altLang="en-US" sz="2400" b="0" i="0" u="none" strike="noStrike" cap="none" normalizeH="0" baseline="0" dirty="0">
                <a:ln>
                  <a:noFill/>
                </a:ln>
                <a:solidFill>
                  <a:schemeClr val="bg1"/>
                </a:solidFill>
                <a:effectLst/>
                <a:latin typeface="Arial" panose="020B0604020202020204" pitchFamily="34" charset="0"/>
              </a:rPr>
              <a:t>, ridership </a:t>
            </a:r>
            <a:r>
              <a:rPr kumimoji="0" lang="en-US" altLang="en-US" sz="2400" b="1" i="0" u="none" strike="noStrike" cap="none" normalizeH="0" baseline="0" dirty="0">
                <a:ln>
                  <a:noFill/>
                </a:ln>
                <a:solidFill>
                  <a:schemeClr val="bg1"/>
                </a:solidFill>
                <a:effectLst/>
                <a:latin typeface="Arial" panose="020B0604020202020204" pitchFamily="34" charset="0"/>
              </a:rPr>
              <a:t>gradually recovered</a:t>
            </a:r>
            <a:r>
              <a:rPr kumimoji="0" lang="en-US" altLang="en-US" sz="2400" b="0" i="0" u="none" strike="noStrike" cap="none" normalizeH="0" baseline="0" dirty="0">
                <a:ln>
                  <a:noFill/>
                </a:ln>
                <a:solidFill>
                  <a:schemeClr val="bg1"/>
                </a:solidFill>
                <a:effectLst/>
                <a:latin typeface="Arial" panose="020B0604020202020204" pitchFamily="34" charset="0"/>
              </a:rPr>
              <a:t>, reducing the deficit to </a:t>
            </a:r>
            <a:r>
              <a:rPr kumimoji="0" lang="en-US" altLang="en-US" sz="2400" b="1" i="0" u="none" strike="noStrike" cap="none" normalizeH="0" baseline="0" dirty="0">
                <a:ln>
                  <a:noFill/>
                </a:ln>
                <a:solidFill>
                  <a:srgbClr val="56AEFF"/>
                </a:solidFill>
                <a:effectLst/>
                <a:latin typeface="Arial" panose="020B0604020202020204" pitchFamily="34" charset="0"/>
              </a:rPr>
              <a:t>-200 million by 2023</a:t>
            </a:r>
            <a:r>
              <a:rPr kumimoji="0" lang="en-US" altLang="en-US" sz="24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bg1"/>
                </a:solidFill>
                <a:effectLst/>
                <a:latin typeface="Arial" panose="020B0604020202020204" pitchFamily="34" charset="0"/>
              </a:rPr>
              <a:t>By </a:t>
            </a:r>
            <a:r>
              <a:rPr kumimoji="0" lang="en-US" altLang="en-US" sz="2400" b="1" i="0" u="none" strike="noStrike" cap="none" normalizeH="0" baseline="0" dirty="0">
                <a:ln>
                  <a:noFill/>
                </a:ln>
                <a:solidFill>
                  <a:schemeClr val="bg1"/>
                </a:solidFill>
                <a:effectLst/>
                <a:latin typeface="Arial" panose="020B0604020202020204" pitchFamily="34" charset="0"/>
              </a:rPr>
              <a:t>Q4 2024</a:t>
            </a:r>
            <a:r>
              <a:rPr kumimoji="0" lang="en-US" altLang="en-US" sz="2400" b="0" i="0" u="none" strike="noStrike" cap="none" normalizeH="0" baseline="0" dirty="0">
                <a:ln>
                  <a:noFill/>
                </a:ln>
                <a:solidFill>
                  <a:schemeClr val="bg1"/>
                </a:solidFill>
                <a:effectLst/>
                <a:latin typeface="Arial" panose="020B0604020202020204" pitchFamily="34" charset="0"/>
              </a:rPr>
              <a:t>, the g</a:t>
            </a:r>
            <a:r>
              <a:rPr lang="en-US" altLang="en-US" sz="2400" dirty="0">
                <a:solidFill>
                  <a:schemeClr val="bg1"/>
                </a:solidFill>
                <a:latin typeface="Arial" panose="020B0604020202020204" pitchFamily="34" charset="0"/>
              </a:rPr>
              <a:t>a</a:t>
            </a:r>
            <a:r>
              <a:rPr kumimoji="0" lang="en-US" altLang="en-US" sz="2400" b="0" i="0" u="none" strike="noStrike" cap="none" normalizeH="0" baseline="0" dirty="0">
                <a:ln>
                  <a:noFill/>
                </a:ln>
                <a:solidFill>
                  <a:schemeClr val="bg1"/>
                </a:solidFill>
                <a:effectLst/>
                <a:latin typeface="Arial" panose="020B0604020202020204" pitchFamily="34" charset="0"/>
              </a:rPr>
              <a:t>p further narrowed to </a:t>
            </a:r>
            <a:r>
              <a:rPr kumimoji="0" lang="en-US" altLang="en-US" sz="2400" b="1" i="0" u="none" strike="noStrike" cap="none" normalizeH="0" baseline="0" dirty="0">
                <a:ln>
                  <a:noFill/>
                </a:ln>
                <a:solidFill>
                  <a:schemeClr val="bg1"/>
                </a:solidFill>
                <a:effectLst/>
                <a:latin typeface="Arial" panose="020B0604020202020204" pitchFamily="34" charset="0"/>
              </a:rPr>
              <a:t>-</a:t>
            </a:r>
            <a:r>
              <a:rPr kumimoji="0" lang="en-US" altLang="en-US" sz="2400" b="1" i="0" u="none" strike="noStrike" cap="none" normalizeH="0" baseline="0" dirty="0">
                <a:ln>
                  <a:noFill/>
                </a:ln>
                <a:solidFill>
                  <a:srgbClr val="56AEFF"/>
                </a:solidFill>
                <a:effectLst/>
                <a:latin typeface="Arial" panose="020B0604020202020204" pitchFamily="34" charset="0"/>
              </a:rPr>
              <a:t>263 million below 2019 levels</a:t>
            </a:r>
            <a:r>
              <a:rPr kumimoji="0" lang="en-US" altLang="en-US" sz="2400" b="0" i="0" u="none" strike="noStrike" cap="none" normalizeH="0" baseline="0" dirty="0">
                <a:ln>
                  <a:noFill/>
                </a:ln>
                <a:solidFill>
                  <a:schemeClr val="bg1"/>
                </a:solidFill>
                <a:effectLst/>
                <a:latin typeface="Arial" panose="020B0604020202020204" pitchFamily="34" charset="0"/>
              </a:rPr>
              <a:t>, reflecting a </a:t>
            </a:r>
            <a:r>
              <a:rPr kumimoji="0" lang="en-US" altLang="en-US" sz="2400" b="1" i="0" u="none" strike="noStrike" cap="none" normalizeH="0" baseline="0" dirty="0">
                <a:ln>
                  <a:noFill/>
                </a:ln>
                <a:solidFill>
                  <a:schemeClr val="bg1"/>
                </a:solidFill>
                <a:effectLst/>
                <a:latin typeface="Arial" panose="020B0604020202020204" pitchFamily="34" charset="0"/>
              </a:rPr>
              <a:t>strong rebound</a:t>
            </a:r>
            <a:r>
              <a:rPr kumimoji="0" lang="en-US" altLang="en-US" sz="2400" b="0" i="0" u="none" strike="noStrike" cap="none" normalizeH="0" baseline="0" dirty="0">
                <a:ln>
                  <a:noFill/>
                </a:ln>
                <a:solidFill>
                  <a:schemeClr val="bg1"/>
                </a:solidFill>
                <a:effectLst/>
                <a:latin typeface="Arial" panose="020B0604020202020204" pitchFamily="34" charset="0"/>
              </a:rPr>
              <a:t> as demand approached pre-pandemic levels. </a:t>
            </a:r>
          </a:p>
          <a:p>
            <a:endParaRPr lang="en-US" dirty="0"/>
          </a:p>
        </p:txBody>
      </p:sp>
      <p:grpSp>
        <p:nvGrpSpPr>
          <p:cNvPr id="4" name="Group 10">
            <a:extLst>
              <a:ext uri="{FF2B5EF4-FFF2-40B4-BE49-F238E27FC236}">
                <a16:creationId xmlns:a16="http://schemas.microsoft.com/office/drawing/2014/main" id="{F4164EE1-8B34-9437-FD17-936936C0D7D7}"/>
              </a:ext>
            </a:extLst>
          </p:cNvPr>
          <p:cNvGrpSpPr/>
          <p:nvPr/>
        </p:nvGrpSpPr>
        <p:grpSpPr>
          <a:xfrm>
            <a:off x="-1543050" y="-54747"/>
            <a:ext cx="2760734" cy="10341747"/>
            <a:chOff x="0" y="0"/>
            <a:chExt cx="727107" cy="2723752"/>
          </a:xfrm>
        </p:grpSpPr>
        <p:sp>
          <p:nvSpPr>
            <p:cNvPr id="7" name="Freeform 11">
              <a:extLst>
                <a:ext uri="{FF2B5EF4-FFF2-40B4-BE49-F238E27FC236}">
                  <a16:creationId xmlns:a16="http://schemas.microsoft.com/office/drawing/2014/main" id="{E19B0B3B-984C-97BF-6E57-F3F96255FF13}"/>
                </a:ext>
              </a:extLst>
            </p:cNvPr>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8" name="TextBox 12">
              <a:extLst>
                <a:ext uri="{FF2B5EF4-FFF2-40B4-BE49-F238E27FC236}">
                  <a16:creationId xmlns:a16="http://schemas.microsoft.com/office/drawing/2014/main" id="{50ABF92C-72F6-5B02-98C6-E635453F7820}"/>
                </a:ext>
              </a:extLst>
            </p:cNvPr>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pic>
        <p:nvPicPr>
          <p:cNvPr id="10" name="Picture 9" descr="A close-up of a sign&#10;&#10;AI-generated content may be incorrect.">
            <a:extLst>
              <a:ext uri="{FF2B5EF4-FFF2-40B4-BE49-F238E27FC236}">
                <a16:creationId xmlns:a16="http://schemas.microsoft.com/office/drawing/2014/main" id="{97F1E9E3-4B6C-8425-38FB-9F58F2061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8820" y="114300"/>
            <a:ext cx="1411222" cy="1142999"/>
          </a:xfrm>
          <a:prstGeom prst="rect">
            <a:avLst/>
          </a:prstGeom>
          <a:ln>
            <a:noFill/>
          </a:ln>
          <a:effectLst>
            <a:softEdge rad="112500"/>
          </a:effectLst>
        </p:spPr>
      </p:pic>
      <p:pic>
        <p:nvPicPr>
          <p:cNvPr id="12" name="Picture 11" descr="A logo of a globe and a graduation cap&#10;&#10;AI-generated content may be incorrect.">
            <a:extLst>
              <a:ext uri="{FF2B5EF4-FFF2-40B4-BE49-F238E27FC236}">
                <a16:creationId xmlns:a16="http://schemas.microsoft.com/office/drawing/2014/main" id="{09847FA3-5221-6A03-BCF9-F31A7A45A3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930" y="152399"/>
            <a:ext cx="1222356" cy="1142999"/>
          </a:xfrm>
          <a:prstGeom prst="rect">
            <a:avLst/>
          </a:prstGeom>
          <a:ln>
            <a:noFill/>
          </a:ln>
          <a:effectLst>
            <a:softEdge rad="112500"/>
          </a:effectLst>
        </p:spPr>
      </p:pic>
    </p:spTree>
    <p:extLst>
      <p:ext uri="{BB962C8B-B14F-4D97-AF65-F5344CB8AC3E}">
        <p14:creationId xmlns:p14="http://schemas.microsoft.com/office/powerpoint/2010/main" val="4285091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547869"/>
            <a:ext cx="18288000" cy="919222"/>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998000" tIns="270000" rIns="324000" bIns="270000" numCol="1" spcCol="0" rtlCol="0" fromWordArt="0" anchor="ctr" anchorCtr="0" forceAA="0" compatLnSpc="1">
            <a:prstTxWarp prst="textNoShape">
              <a:avLst/>
            </a:prstTxWarp>
            <a:spAutoFit/>
          </a:bodyPr>
          <a:lstStyle/>
          <a:p>
            <a:pPr algn="l" rtl="0"/>
            <a:r>
              <a:rPr lang="en-GB" sz="270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8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1371601" y="795548"/>
            <a:ext cx="437198" cy="437198"/>
          </a:xfrm>
          <a:prstGeom prst="rect">
            <a:avLst/>
          </a:prstGeom>
          <a:noFill/>
        </p:spPr>
      </p:pic>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2914134017"/>
                  </p:ext>
                </p:extLst>
              </p:nvPr>
            </p:nvGraphicFramePr>
            <p:xfrm>
              <a:off x="457200" y="1756319"/>
              <a:ext cx="17602200" cy="800358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457200" y="1756319"/>
                <a:ext cx="17602200" cy="8003588"/>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CC720EBA-576F-3396-F783-EF1291DAABFE}"/>
            </a:ext>
          </a:extLst>
        </p:cNvPr>
        <p:cNvGrpSpPr/>
        <p:nvPr/>
      </p:nvGrpSpPr>
      <p:grpSpPr>
        <a:xfrm>
          <a:off x="0" y="0"/>
          <a:ext cx="0" cy="0"/>
          <a:chOff x="0" y="0"/>
          <a:chExt cx="0" cy="0"/>
        </a:xfrm>
      </p:grpSpPr>
      <p:sp>
        <p:nvSpPr>
          <p:cNvPr id="27" name="Arrow: Curved Right 26">
            <a:extLst>
              <a:ext uri="{FF2B5EF4-FFF2-40B4-BE49-F238E27FC236}">
                <a16:creationId xmlns:a16="http://schemas.microsoft.com/office/drawing/2014/main" id="{F014F72C-C321-C98A-A094-B8AF8FEF5D71}"/>
              </a:ext>
            </a:extLst>
          </p:cNvPr>
          <p:cNvSpPr/>
          <p:nvPr/>
        </p:nvSpPr>
        <p:spPr>
          <a:xfrm>
            <a:off x="2667000" y="5556948"/>
            <a:ext cx="1908262" cy="3091752"/>
          </a:xfrm>
          <a:prstGeom prst="curvedRightArrow">
            <a:avLst>
              <a:gd name="adj1" fmla="val 25000"/>
              <a:gd name="adj2" fmla="val 54873"/>
              <a:gd name="adj3" fmla="val 25000"/>
            </a:avLst>
          </a:prstGeom>
          <a:solidFill>
            <a:srgbClr val="66CCFF"/>
          </a:solidFill>
          <a:ln>
            <a:solidFill>
              <a:srgbClr val="4BD1FB"/>
            </a:solidFill>
          </a:ln>
          <a:effectLst>
            <a:glow rad="228600">
              <a:srgbClr val="66CCFF">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urved Left 25">
            <a:extLst>
              <a:ext uri="{FF2B5EF4-FFF2-40B4-BE49-F238E27FC236}">
                <a16:creationId xmlns:a16="http://schemas.microsoft.com/office/drawing/2014/main" id="{8C969F30-6674-A4F4-7185-0E8AA8FDD8C4}"/>
              </a:ext>
            </a:extLst>
          </p:cNvPr>
          <p:cNvSpPr/>
          <p:nvPr/>
        </p:nvSpPr>
        <p:spPr>
          <a:xfrm>
            <a:off x="13771095" y="5480748"/>
            <a:ext cx="1676401" cy="3167952"/>
          </a:xfrm>
          <a:prstGeom prst="curvedLeftArrow">
            <a:avLst>
              <a:gd name="adj1" fmla="val 27640"/>
              <a:gd name="adj2" fmla="val 50000"/>
              <a:gd name="adj3" fmla="val 25000"/>
            </a:avLst>
          </a:prstGeom>
          <a:solidFill>
            <a:srgbClr val="66CCFF"/>
          </a:solidFill>
          <a:ln>
            <a:solidFill>
              <a:srgbClr val="4BD1FB"/>
            </a:solidFill>
          </a:ln>
          <a:effectLst>
            <a:glow rad="228600">
              <a:srgbClr val="66CCFF">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F8B1A31F-EA9A-1626-5E4E-1341408D2745}"/>
              </a:ext>
            </a:extLst>
          </p:cNvPr>
          <p:cNvSpPr txBox="1"/>
          <p:nvPr/>
        </p:nvSpPr>
        <p:spPr>
          <a:xfrm>
            <a:off x="1277609" y="2201733"/>
            <a:ext cx="6875791" cy="3831819"/>
          </a:xfrm>
          <a:prstGeom prst="rect">
            <a:avLst/>
          </a:prstGeom>
          <a:solidFill>
            <a:srgbClr val="051D40">
              <a:alpha val="74902"/>
            </a:srgbClr>
          </a:solidFill>
          <a:ln>
            <a:noFill/>
          </a:ln>
          <a:effectLst>
            <a:glow rad="228600">
              <a:schemeClr val="accent1">
                <a:lumMod val="50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defPPr>
              <a:defRPr lang="en-US"/>
            </a:defPPr>
          </a:lstStyle>
          <a:p>
            <a:r>
              <a:rPr lang="en-US" sz="3757" b="1" dirty="0">
                <a:solidFill>
                  <a:srgbClr val="4BD1FB"/>
                </a:solidFill>
                <a:latin typeface="DM Sans Bold"/>
              </a:rPr>
              <a:t>During the Pandemic :</a:t>
            </a:r>
          </a:p>
          <a:p>
            <a:br>
              <a:rPr lang="en-US" dirty="0"/>
            </a:br>
            <a:endParaRPr lang="en-US" dirty="0"/>
          </a:p>
          <a:p>
            <a:pPr marL="342900" indent="-342900">
              <a:buFont typeface="Arial" panose="020B0604020202020204" pitchFamily="34" charset="0"/>
              <a:buChar char="•"/>
            </a:pPr>
            <a:r>
              <a:rPr lang="en-US" sz="2400" dirty="0">
                <a:solidFill>
                  <a:schemeClr val="bg1"/>
                </a:solidFill>
                <a:latin typeface="Daytona Light" panose="020B0304030503040204" pitchFamily="34" charset="0"/>
              </a:rPr>
              <a:t>Significant drop in ridership.</a:t>
            </a:r>
          </a:p>
          <a:p>
            <a:pPr marL="342900" indent="-342900">
              <a:buFont typeface="Arial" panose="020B0604020202020204" pitchFamily="34" charset="0"/>
              <a:buChar char="•"/>
            </a:pPr>
            <a:r>
              <a:rPr lang="en-US" sz="2400" dirty="0">
                <a:solidFill>
                  <a:schemeClr val="bg1"/>
                </a:solidFill>
                <a:latin typeface="Daytona Light" panose="020B0304030503040204" pitchFamily="34" charset="0"/>
              </a:rPr>
              <a:t>Imbalance in passenger distribution across transportation modes</a:t>
            </a:r>
            <a:br>
              <a:rPr lang="en-US" sz="2400" dirty="0">
                <a:solidFill>
                  <a:schemeClr val="bg1"/>
                </a:solidFill>
                <a:latin typeface="Daytona Light" panose="020B0304030503040204" pitchFamily="34" charset="0"/>
              </a:rPr>
            </a:br>
            <a:r>
              <a:rPr lang="en-US" sz="2400" dirty="0">
                <a:solidFill>
                  <a:schemeClr val="bg1"/>
                </a:solidFill>
                <a:latin typeface="Daytona Light" panose="020B0304030503040204" pitchFamily="34" charset="0"/>
              </a:rPr>
              <a:t>Despite the overall decrease in ridership, certain modes such as buses, subways, and bridges experienced noticeable overcrowding</a:t>
            </a:r>
          </a:p>
          <a:p>
            <a:endParaRPr lang="en-US" dirty="0"/>
          </a:p>
        </p:txBody>
      </p:sp>
      <p:sp>
        <p:nvSpPr>
          <p:cNvPr id="2" name="Freeform 2">
            <a:extLst>
              <a:ext uri="{FF2B5EF4-FFF2-40B4-BE49-F238E27FC236}">
                <a16:creationId xmlns:a16="http://schemas.microsoft.com/office/drawing/2014/main" id="{8C217C50-C256-FB06-9163-43A9A29068FA}"/>
              </a:ext>
            </a:extLst>
          </p:cNvPr>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4A998C-0DA8-B964-90F9-8ACE7CBFE0F9}"/>
              </a:ext>
            </a:extLst>
          </p:cNvPr>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39BB0090-69C8-B38E-0CC6-3FE11DCBD7EE}"/>
              </a:ext>
            </a:extLst>
          </p:cNvPr>
          <p:cNvSpPr txBox="1"/>
          <p:nvPr/>
        </p:nvSpPr>
        <p:spPr>
          <a:xfrm>
            <a:off x="1447800" y="526769"/>
            <a:ext cx="5715000" cy="1057212"/>
          </a:xfrm>
          <a:prstGeom prst="rect">
            <a:avLst/>
          </a:prstGeom>
          <a:noFill/>
        </p:spPr>
        <p:txBody>
          <a:bodyPr wrap="square" rtlCol="0">
            <a:spAutoFit/>
          </a:bodyPr>
          <a:lstStyle/>
          <a:p>
            <a:r>
              <a:rPr lang="en-US" sz="6270" b="1" dirty="0">
                <a:solidFill>
                  <a:schemeClr val="bg1"/>
                </a:solidFill>
              </a:rPr>
              <a:t>conclusion</a:t>
            </a:r>
          </a:p>
        </p:txBody>
      </p:sp>
      <p:sp>
        <p:nvSpPr>
          <p:cNvPr id="6" name="TextBox 5">
            <a:extLst>
              <a:ext uri="{FF2B5EF4-FFF2-40B4-BE49-F238E27FC236}">
                <a16:creationId xmlns:a16="http://schemas.microsoft.com/office/drawing/2014/main" id="{11ADBECB-FAFA-1171-6F16-051D414930D3}"/>
              </a:ext>
            </a:extLst>
          </p:cNvPr>
          <p:cNvSpPr txBox="1"/>
          <p:nvPr/>
        </p:nvSpPr>
        <p:spPr>
          <a:xfrm>
            <a:off x="9927054" y="2201733"/>
            <a:ext cx="6875790" cy="3831819"/>
          </a:xfrm>
          <a:prstGeom prst="rect">
            <a:avLst/>
          </a:prstGeom>
          <a:solidFill>
            <a:srgbClr val="051D40">
              <a:alpha val="74902"/>
            </a:srgbClr>
          </a:solidFill>
          <a:ln>
            <a:noFill/>
          </a:ln>
          <a:effectLst>
            <a:glow rad="228600">
              <a:schemeClr val="accent1">
                <a:lumMod val="50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defPPr>
              <a:defRPr lang="en-US"/>
            </a:defPPr>
            <a:lvl1pPr>
              <a:defRPr sz="3757" b="1">
                <a:solidFill>
                  <a:srgbClr val="4BD1FB"/>
                </a:solidFill>
                <a:latin typeface="DM Sans Bold"/>
              </a:defRPr>
            </a:lvl1pPr>
          </a:lstStyle>
          <a:p>
            <a:r>
              <a:rPr lang="en-US" dirty="0"/>
              <a:t>After the Pandemic :</a:t>
            </a:r>
          </a:p>
          <a:p>
            <a:endParaRPr lang="en-US" dirty="0"/>
          </a:p>
          <a:p>
            <a:pPr marL="342900" indent="-342900">
              <a:buFont typeface="Arial" panose="020B0604020202020204" pitchFamily="34" charset="0"/>
              <a:buChar char="•"/>
            </a:pPr>
            <a:r>
              <a:rPr lang="en-US" sz="2400" b="0" dirty="0">
                <a:solidFill>
                  <a:schemeClr val="bg1"/>
                </a:solidFill>
                <a:latin typeface="Daytona Light" panose="020F0502020204030204" pitchFamily="34" charset="0"/>
              </a:rPr>
              <a:t>Gradual recovery in ridership</a:t>
            </a:r>
            <a:br>
              <a:rPr lang="en-US" sz="2400" b="0" dirty="0">
                <a:solidFill>
                  <a:schemeClr val="bg1"/>
                </a:solidFill>
                <a:latin typeface="Daytona Light" panose="020F0502020204030204" pitchFamily="34" charset="0"/>
              </a:rPr>
            </a:br>
            <a:r>
              <a:rPr lang="en-US" sz="2400" b="0" dirty="0">
                <a:solidFill>
                  <a:schemeClr val="bg1"/>
                </a:solidFill>
                <a:latin typeface="Daytona Light" panose="020F0502020204030204" pitchFamily="34" charset="0"/>
              </a:rPr>
              <a:t>However, numbers did not fully return to pre-pandemic levels.</a:t>
            </a:r>
          </a:p>
          <a:p>
            <a:pPr marL="342900" indent="-342900">
              <a:buFont typeface="Arial" panose="020B0604020202020204" pitchFamily="34" charset="0"/>
              <a:buChar char="•"/>
            </a:pPr>
            <a:endParaRPr lang="en-US" sz="2400" b="0" dirty="0">
              <a:solidFill>
                <a:schemeClr val="bg1"/>
              </a:solidFill>
              <a:latin typeface="Daytona Light" panose="020F0502020204030204" pitchFamily="34" charset="0"/>
            </a:endParaRPr>
          </a:p>
          <a:p>
            <a:pPr marL="342900" indent="-342900">
              <a:buFont typeface="Arial" panose="020B0604020202020204" pitchFamily="34" charset="0"/>
              <a:buChar char="•"/>
            </a:pPr>
            <a:r>
              <a:rPr lang="en-US" sz="2400" b="0" dirty="0">
                <a:solidFill>
                  <a:schemeClr val="bg1"/>
                </a:solidFill>
                <a:latin typeface="Daytona Light" panose="020F0502020204030204" pitchFamily="34" charset="0"/>
              </a:rPr>
              <a:t>Ongoing preference for the same modes of transportation.</a:t>
            </a:r>
            <a:br>
              <a:rPr lang="en-US" dirty="0"/>
            </a:br>
            <a:br>
              <a:rPr lang="en-US" dirty="0"/>
            </a:br>
            <a:endParaRPr lang="en-US" dirty="0"/>
          </a:p>
        </p:txBody>
      </p:sp>
      <p:sp>
        <p:nvSpPr>
          <p:cNvPr id="24" name="TextBox 23">
            <a:extLst>
              <a:ext uri="{FF2B5EF4-FFF2-40B4-BE49-F238E27FC236}">
                <a16:creationId xmlns:a16="http://schemas.microsoft.com/office/drawing/2014/main" id="{6A638AF9-AFEA-01C0-E696-CBED1459D415}"/>
              </a:ext>
            </a:extLst>
          </p:cNvPr>
          <p:cNvSpPr txBox="1"/>
          <p:nvPr/>
        </p:nvSpPr>
        <p:spPr>
          <a:xfrm>
            <a:off x="5089065" y="6739918"/>
            <a:ext cx="8109870" cy="3046988"/>
          </a:xfrm>
          <a:prstGeom prst="rect">
            <a:avLst/>
          </a:prstGeom>
          <a:solidFill>
            <a:srgbClr val="FF0000"/>
          </a:solidFill>
          <a:ln>
            <a:solidFill>
              <a:srgbClr val="0066FF"/>
            </a:solid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a:buNone/>
              <a:defRPr sz="3600">
                <a:ln w="0"/>
                <a:solidFill>
                  <a:schemeClr val="bg1"/>
                </a:solidFill>
              </a:defRPr>
            </a:lvl1pPr>
          </a:lstStyle>
          <a:p>
            <a:pPr algn="ctr"/>
            <a:r>
              <a:rPr lang="en-US" sz="3600" b="1" dirty="0">
                <a:latin typeface="Daytona Light" panose="020B0304030503040204" pitchFamily="34" charset="0"/>
              </a:rPr>
              <a:t>which led to</a:t>
            </a:r>
            <a:r>
              <a:rPr lang="en-US" b="1" dirty="0">
                <a:latin typeface="Daytona Light" panose="020B0304030503040204" pitchFamily="34" charset="0"/>
              </a:rPr>
              <a:t>:</a:t>
            </a:r>
            <a:br>
              <a:rPr lang="en-US" b="1" dirty="0">
                <a:latin typeface="Daytona Light" panose="020B0304030503040204" pitchFamily="34" charset="0"/>
              </a:rPr>
            </a:br>
            <a:endParaRPr lang="en-US" b="1" dirty="0">
              <a:latin typeface="Daytona Light" panose="020B0304030503040204" pitchFamily="34" charset="0"/>
            </a:endParaRPr>
          </a:p>
          <a:p>
            <a:pPr marL="342900" indent="-342900">
              <a:buFont typeface="Arial" panose="020B0604020202020204" pitchFamily="34" charset="0"/>
              <a:buChar char="•"/>
            </a:pPr>
            <a:r>
              <a:rPr lang="en-US" sz="2400" dirty="0">
                <a:latin typeface="Daytona Light" panose="020B0304030503040204" pitchFamily="34" charset="0"/>
              </a:rPr>
              <a:t>Resource exhaustion in these modes.</a:t>
            </a:r>
          </a:p>
          <a:p>
            <a:pPr marL="342900" indent="-342900">
              <a:buFont typeface="Arial" panose="020B0604020202020204" pitchFamily="34" charset="0"/>
              <a:buChar char="•"/>
            </a:pPr>
            <a:r>
              <a:rPr lang="en-US" sz="2400" dirty="0">
                <a:latin typeface="Daytona Light" panose="020B0304030503040204" pitchFamily="34" charset="0"/>
              </a:rPr>
              <a:t>Underutilization of other transportation modes.</a:t>
            </a:r>
          </a:p>
          <a:p>
            <a:pPr marL="342900" indent="-342900">
              <a:buFont typeface="Arial" panose="020B0604020202020204" pitchFamily="34" charset="0"/>
              <a:buChar char="•"/>
            </a:pPr>
            <a:r>
              <a:rPr lang="en-US" sz="2400" dirty="0">
                <a:latin typeface="Daytona Light" panose="020B0304030503040204" pitchFamily="34" charset="0"/>
              </a:rPr>
              <a:t>Difficulty in covering operational costs for the less-used modes due to decreased revenue.</a:t>
            </a:r>
            <a:br>
              <a:rPr lang="en-US" sz="2400" b="1" dirty="0"/>
            </a:br>
            <a:endParaRPr lang="en-US" sz="2400" dirty="0"/>
          </a:p>
        </p:txBody>
      </p:sp>
      <p:pic>
        <p:nvPicPr>
          <p:cNvPr id="4" name="Picture 3" descr="A close-up of a sign&#10;&#10;AI-generated content may be incorrect.">
            <a:extLst>
              <a:ext uri="{FF2B5EF4-FFF2-40B4-BE49-F238E27FC236}">
                <a16:creationId xmlns:a16="http://schemas.microsoft.com/office/drawing/2014/main" id="{09DB5EFC-4DB9-DC0C-8F57-E5C7FE2F7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9393" y="114300"/>
            <a:ext cx="1500649" cy="1181098"/>
          </a:xfrm>
          <a:prstGeom prst="rect">
            <a:avLst/>
          </a:prstGeom>
          <a:ln>
            <a:noFill/>
          </a:ln>
          <a:effectLst>
            <a:softEdge rad="112500"/>
          </a:effectLst>
        </p:spPr>
      </p:pic>
      <p:pic>
        <p:nvPicPr>
          <p:cNvPr id="7" name="Picture 6" descr="A logo of a globe and a graduation cap&#10;&#10;AI-generated content may be incorrect.">
            <a:extLst>
              <a:ext uri="{FF2B5EF4-FFF2-40B4-BE49-F238E27FC236}">
                <a16:creationId xmlns:a16="http://schemas.microsoft.com/office/drawing/2014/main" id="{9EB480B2-84BB-0A89-C402-8A6E69404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358831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EE8ABB4C-FF62-C4C5-B35C-72FE9205F1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81177D-9467-0801-9AAA-67D19A4BBFD4}"/>
              </a:ext>
            </a:extLst>
          </p:cNvPr>
          <p:cNvSpPr txBox="1"/>
          <p:nvPr/>
        </p:nvSpPr>
        <p:spPr>
          <a:xfrm>
            <a:off x="2895600" y="2628900"/>
            <a:ext cx="12192000" cy="5562600"/>
          </a:xfrm>
          <a:prstGeom prst="rect">
            <a:avLst/>
          </a:prstGeom>
          <a:solidFill>
            <a:srgbClr val="27457B">
              <a:alpha val="74902"/>
            </a:srgbClr>
          </a:solidFill>
          <a:effectLst>
            <a:glow rad="228600">
              <a:schemeClr val="accent1">
                <a:lumMod val="50000"/>
                <a:alpha val="40000"/>
              </a:schemeClr>
            </a:glow>
            <a:outerShdw blurRad="50800" dist="38100" dir="2700000" algn="tl" rotWithShape="0">
              <a:prstClr val="black">
                <a:alpha val="40000"/>
              </a:prstClr>
            </a:outerShdw>
          </a:effectLst>
        </p:spPr>
        <p:txBody>
          <a:bodyPr/>
          <a:lstStyle>
            <a:defPPr>
              <a:defRPr lang="en-US"/>
            </a:defPPr>
            <a:lvl1pPr>
              <a:defRPr sz="3757" b="1">
                <a:solidFill>
                  <a:srgbClr val="4BD1FB"/>
                </a:solidFill>
                <a:latin typeface="DM Sans Bold"/>
              </a:defRPr>
            </a:lvl1pPr>
          </a:lstStyle>
          <a:p>
            <a:pPr algn="ctr"/>
            <a:endParaRPr lang="ar-EG" sz="2400" dirty="0">
              <a:solidFill>
                <a:schemeClr val="bg1"/>
              </a:solidFill>
              <a:latin typeface="Daytona Light" panose="020B0304030503040204" pitchFamily="34" charset="0"/>
            </a:endParaRPr>
          </a:p>
          <a:p>
            <a:pPr algn="ctr"/>
            <a:endParaRPr lang="en-US" sz="2400" dirty="0">
              <a:solidFill>
                <a:schemeClr val="bg1"/>
              </a:solidFill>
              <a:latin typeface="Daytona Light" panose="020B0304030503040204" pitchFamily="34" charset="0"/>
            </a:endParaRPr>
          </a:p>
          <a:p>
            <a:pPr algn="ctr"/>
            <a:endParaRPr lang="en-US" sz="2400" dirty="0">
              <a:solidFill>
                <a:schemeClr val="bg1"/>
              </a:solidFill>
              <a:latin typeface="Daytona Light" panose="020B0304030503040204" pitchFamily="34" charset="0"/>
            </a:endParaRPr>
          </a:p>
          <a:p>
            <a:pPr algn="ctr"/>
            <a:r>
              <a:rPr lang="en-US" sz="2400" dirty="0">
                <a:solidFill>
                  <a:schemeClr val="bg1"/>
                </a:solidFill>
                <a:latin typeface="Daytona Light" panose="020B0304030503040204" pitchFamily="34" charset="0"/>
              </a:rPr>
              <a:t>Improving services of less-used transportation modes</a:t>
            </a:r>
            <a:r>
              <a:rPr lang="ar-EG" sz="2400" dirty="0">
                <a:solidFill>
                  <a:schemeClr val="bg1"/>
                </a:solidFill>
                <a:latin typeface="Daytona Light" panose="020B0304030503040204" pitchFamily="34" charset="0"/>
              </a:rPr>
              <a:t>.</a:t>
            </a:r>
          </a:p>
          <a:p>
            <a:pPr algn="ctr"/>
            <a:br>
              <a:rPr lang="en-US" sz="2400" dirty="0">
                <a:solidFill>
                  <a:schemeClr val="bg1"/>
                </a:solidFill>
                <a:latin typeface="Daytona Light" panose="020B0304030503040204" pitchFamily="34" charset="0"/>
              </a:rPr>
            </a:br>
            <a:r>
              <a:rPr lang="en-US" sz="2400" dirty="0">
                <a:solidFill>
                  <a:schemeClr val="bg1"/>
                </a:solidFill>
                <a:latin typeface="Daytona Light" panose="020B0304030503040204" pitchFamily="34" charset="0"/>
              </a:rPr>
              <a:t>Surveys to understand passenger behavior.</a:t>
            </a:r>
            <a:br>
              <a:rPr lang="en-US" sz="2400" dirty="0">
                <a:solidFill>
                  <a:schemeClr val="bg1"/>
                </a:solidFill>
                <a:latin typeface="Daytona Light" panose="020B0304030503040204" pitchFamily="34" charset="0"/>
              </a:rPr>
            </a:br>
            <a:endParaRPr lang="en-US" sz="2400" dirty="0">
              <a:solidFill>
                <a:schemeClr val="bg1"/>
              </a:solidFill>
              <a:latin typeface="Daytona Light" panose="020B0304030503040204" pitchFamily="34" charset="0"/>
            </a:endParaRPr>
          </a:p>
          <a:p>
            <a:pPr algn="ctr"/>
            <a:r>
              <a:rPr lang="en-US" sz="2400" dirty="0">
                <a:solidFill>
                  <a:schemeClr val="bg1"/>
                </a:solidFill>
                <a:latin typeface="Daytona Light" panose="020B0304030503040204" pitchFamily="34" charset="0"/>
              </a:rPr>
              <a:t>Incentive-based pricing system (Dynamic Pricing &amp; Rewards)</a:t>
            </a:r>
            <a:br>
              <a:rPr lang="en-US" sz="2400" dirty="0">
                <a:solidFill>
                  <a:schemeClr val="bg1"/>
                </a:solidFill>
                <a:latin typeface="Daytona Light" panose="020B0304030503040204" pitchFamily="34" charset="0"/>
              </a:rPr>
            </a:br>
            <a:r>
              <a:rPr lang="en-US" sz="2400" dirty="0">
                <a:solidFill>
                  <a:schemeClr val="bg1"/>
                </a:solidFill>
                <a:latin typeface="Daytona Light" panose="020B0304030503040204" pitchFamily="34" charset="0"/>
              </a:rPr>
              <a:t>Smart Nudging.</a:t>
            </a:r>
            <a:br>
              <a:rPr lang="en-US" sz="2400" dirty="0">
                <a:solidFill>
                  <a:schemeClr val="bg1"/>
                </a:solidFill>
                <a:latin typeface="Daytona Light" panose="020B0304030503040204" pitchFamily="34" charset="0"/>
              </a:rPr>
            </a:br>
            <a:endParaRPr lang="en-US" sz="2400" dirty="0">
              <a:solidFill>
                <a:schemeClr val="bg1"/>
              </a:solidFill>
              <a:latin typeface="Daytona Light" panose="020B0304030503040204" pitchFamily="34" charset="0"/>
            </a:endParaRPr>
          </a:p>
          <a:p>
            <a:pPr algn="ctr"/>
            <a:r>
              <a:rPr lang="en-US" sz="2400" dirty="0">
                <a:solidFill>
                  <a:schemeClr val="bg1"/>
                </a:solidFill>
                <a:latin typeface="Daytona Light" panose="020B0304030503040204" pitchFamily="34" charset="0"/>
              </a:rPr>
              <a:t>Passenger movement heatmaps</a:t>
            </a:r>
            <a:r>
              <a:rPr lang="en-US" sz="2400" dirty="0">
                <a:latin typeface="Daytona Light" panose="020B0304030503040204" pitchFamily="34" charset="0"/>
              </a:rPr>
              <a:t>.</a:t>
            </a:r>
            <a:br>
              <a:rPr lang="en-US" dirty="0">
                <a:latin typeface="Daytona Light" panose="020B0304030503040204" pitchFamily="34" charset="0"/>
              </a:rPr>
            </a:br>
            <a:endParaRPr lang="en-US" dirty="0">
              <a:latin typeface="Daytona Light" panose="020B0304030503040204" pitchFamily="34" charset="0"/>
            </a:endParaRPr>
          </a:p>
        </p:txBody>
      </p:sp>
      <p:sp>
        <p:nvSpPr>
          <p:cNvPr id="2" name="Freeform 2">
            <a:extLst>
              <a:ext uri="{FF2B5EF4-FFF2-40B4-BE49-F238E27FC236}">
                <a16:creationId xmlns:a16="http://schemas.microsoft.com/office/drawing/2014/main" id="{1DF33454-03D9-9739-5700-2D371929BC93}"/>
              </a:ext>
            </a:extLst>
          </p:cNvPr>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883F3A8F-E322-2B40-BFD4-DEC87666D197}"/>
              </a:ext>
            </a:extLst>
          </p:cNvPr>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22585F3D-F8AA-02A0-7107-22E5894C563F}"/>
              </a:ext>
            </a:extLst>
          </p:cNvPr>
          <p:cNvSpPr txBox="1"/>
          <p:nvPr/>
        </p:nvSpPr>
        <p:spPr>
          <a:xfrm>
            <a:off x="1417906" y="500094"/>
            <a:ext cx="5715000" cy="1057212"/>
          </a:xfrm>
          <a:prstGeom prst="rect">
            <a:avLst/>
          </a:prstGeom>
          <a:noFill/>
        </p:spPr>
        <p:txBody>
          <a:bodyPr wrap="square" rtlCol="0">
            <a:spAutoFit/>
          </a:bodyPr>
          <a:lstStyle/>
          <a:p>
            <a:r>
              <a:rPr lang="en-US" sz="6270" b="1" dirty="0">
                <a:solidFill>
                  <a:schemeClr val="bg1"/>
                </a:solidFill>
              </a:rPr>
              <a:t>solutions</a:t>
            </a:r>
          </a:p>
        </p:txBody>
      </p:sp>
      <p:pic>
        <p:nvPicPr>
          <p:cNvPr id="4" name="Picture 3" descr="A close-up of a sign&#10;&#10;AI-generated content may be incorrect.">
            <a:extLst>
              <a:ext uri="{FF2B5EF4-FFF2-40B4-BE49-F238E27FC236}">
                <a16:creationId xmlns:a16="http://schemas.microsoft.com/office/drawing/2014/main" id="{AA7BAE67-3D21-5758-BC3D-80E7B693E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5400" y="114300"/>
            <a:ext cx="1604642" cy="1142999"/>
          </a:xfrm>
          <a:prstGeom prst="rect">
            <a:avLst/>
          </a:prstGeom>
          <a:ln>
            <a:noFill/>
          </a:ln>
          <a:effectLst>
            <a:softEdge rad="112500"/>
          </a:effectLst>
        </p:spPr>
      </p:pic>
      <p:pic>
        <p:nvPicPr>
          <p:cNvPr id="6" name="Picture 5" descr="A logo of a globe and a graduation cap&#10;&#10;AI-generated content may be incorrect.">
            <a:extLst>
              <a:ext uri="{FF2B5EF4-FFF2-40B4-BE49-F238E27FC236}">
                <a16:creationId xmlns:a16="http://schemas.microsoft.com/office/drawing/2014/main" id="{D227309F-5B5C-CC6C-0BF8-3136B02A6C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841464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5" name="Recording 2025-04-30 170547">
            <a:hlinkClick r:id="" action="ppaction://media"/>
            <a:extLst>
              <a:ext uri="{FF2B5EF4-FFF2-40B4-BE49-F238E27FC236}">
                <a16:creationId xmlns:a16="http://schemas.microsoft.com/office/drawing/2014/main" id="{6B3E537A-AAE3-C512-D5CE-4FCD1BFFF36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81800" y="2081454"/>
            <a:ext cx="4648200" cy="7181926"/>
          </a:xfrm>
          <a:prstGeom prst="rect">
            <a:avLst/>
          </a:prstGeom>
        </p:spPr>
      </p:pic>
      <p:sp>
        <p:nvSpPr>
          <p:cNvPr id="8" name="TextBox 7">
            <a:extLst>
              <a:ext uri="{FF2B5EF4-FFF2-40B4-BE49-F238E27FC236}">
                <a16:creationId xmlns:a16="http://schemas.microsoft.com/office/drawing/2014/main" id="{332E789A-B657-35CB-F6E0-E41F7A2FD053}"/>
              </a:ext>
            </a:extLst>
          </p:cNvPr>
          <p:cNvSpPr txBox="1"/>
          <p:nvPr/>
        </p:nvSpPr>
        <p:spPr>
          <a:xfrm>
            <a:off x="2133600" y="755536"/>
            <a:ext cx="5715000" cy="1057212"/>
          </a:xfrm>
          <a:prstGeom prst="rect">
            <a:avLst/>
          </a:prstGeom>
          <a:noFill/>
        </p:spPr>
        <p:txBody>
          <a:bodyPr wrap="square" rtlCol="0">
            <a:spAutoFit/>
          </a:bodyPr>
          <a:lstStyle/>
          <a:p>
            <a:r>
              <a:rPr lang="en-US" sz="6270" b="1" dirty="0">
                <a:solidFill>
                  <a:schemeClr val="bg1"/>
                </a:solidFill>
              </a:rPr>
              <a:t>MTA App</a:t>
            </a:r>
            <a:r>
              <a:rPr lang="ar-EG" sz="6270" b="1" dirty="0">
                <a:solidFill>
                  <a:schemeClr val="bg1"/>
                </a:solidFill>
              </a:rPr>
              <a:t> : </a:t>
            </a:r>
            <a:r>
              <a:rPr lang="en-US" sz="6270" b="1" dirty="0">
                <a:solidFill>
                  <a:schemeClr val="bg1"/>
                </a:solidFill>
              </a:rPr>
              <a:t> </a:t>
            </a:r>
          </a:p>
        </p:txBody>
      </p:sp>
      <p:pic>
        <p:nvPicPr>
          <p:cNvPr id="9" name="Picture 8" descr="A close-up of a sign&#10;&#10;AI-generated content may be incorrect.">
            <a:extLst>
              <a:ext uri="{FF2B5EF4-FFF2-40B4-BE49-F238E27FC236}">
                <a16:creationId xmlns:a16="http://schemas.microsoft.com/office/drawing/2014/main" id="{AB1962D2-A0CB-D682-9585-E2529F5BDE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83520" y="114300"/>
            <a:ext cx="1456522" cy="1142999"/>
          </a:xfrm>
          <a:prstGeom prst="rect">
            <a:avLst/>
          </a:prstGeom>
          <a:ln>
            <a:noFill/>
          </a:ln>
          <a:effectLst>
            <a:softEdge rad="112500"/>
          </a:effectLst>
        </p:spPr>
      </p:pic>
      <p:pic>
        <p:nvPicPr>
          <p:cNvPr id="10" name="Picture 9" descr="A logo of a globe and a graduation cap&#10;&#10;AI-generated content may be incorrect.">
            <a:extLst>
              <a:ext uri="{FF2B5EF4-FFF2-40B4-BE49-F238E27FC236}">
                <a16:creationId xmlns:a16="http://schemas.microsoft.com/office/drawing/2014/main" id="{39CB1B40-5159-21E1-F393-FD7BAA42EE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6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D42F57BA-9678-EC3A-43E9-098DF0964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928AF4-DD48-D2AF-CE55-4ED8C968ADE0}"/>
              </a:ext>
            </a:extLst>
          </p:cNvPr>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25FFA3DF-17F1-3B96-0A96-684F94195772}"/>
              </a:ext>
            </a:extLst>
          </p:cNvPr>
          <p:cNvGrpSpPr/>
          <p:nvPr/>
        </p:nvGrpSpPr>
        <p:grpSpPr>
          <a:xfrm>
            <a:off x="10637321" y="2636321"/>
            <a:ext cx="7650679" cy="7650679"/>
            <a:chOff x="0" y="0"/>
            <a:chExt cx="3331210" cy="3331210"/>
          </a:xfrm>
        </p:grpSpPr>
        <p:sp>
          <p:nvSpPr>
            <p:cNvPr id="4" name="Freeform 4">
              <a:extLst>
                <a:ext uri="{FF2B5EF4-FFF2-40B4-BE49-F238E27FC236}">
                  <a16:creationId xmlns:a16="http://schemas.microsoft.com/office/drawing/2014/main" id="{8F9C95F2-B654-E991-DFDA-5F1BF5E44601}"/>
                </a:ext>
              </a:extLst>
            </p:cNvPr>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a:blipFill>
          </p:spPr>
          <p:txBody>
            <a:bodyPr/>
            <a:lstStyle/>
            <a:p>
              <a:endParaRPr lang="en-US"/>
            </a:p>
          </p:txBody>
        </p:sp>
      </p:grpSp>
      <p:sp>
        <p:nvSpPr>
          <p:cNvPr id="6" name="TextBox 6">
            <a:extLst>
              <a:ext uri="{FF2B5EF4-FFF2-40B4-BE49-F238E27FC236}">
                <a16:creationId xmlns:a16="http://schemas.microsoft.com/office/drawing/2014/main" id="{179C9BCD-C2BE-B044-A562-EE004AD5E63D}"/>
              </a:ext>
            </a:extLst>
          </p:cNvPr>
          <p:cNvSpPr txBox="1"/>
          <p:nvPr/>
        </p:nvSpPr>
        <p:spPr>
          <a:xfrm>
            <a:off x="2255514" y="2764429"/>
            <a:ext cx="10434893" cy="2632885"/>
          </a:xfrm>
          <a:prstGeom prst="rect">
            <a:avLst/>
          </a:prstGeom>
        </p:spPr>
        <p:txBody>
          <a:bodyPr lIns="0" tIns="0" rIns="0" bIns="0" rtlCol="0" anchor="t">
            <a:spAutoFit/>
          </a:bodyPr>
          <a:lstStyle/>
          <a:p>
            <a:pPr marL="0" lvl="0" indent="0" algn="l">
              <a:lnSpc>
                <a:spcPts val="10543"/>
              </a:lnSpc>
            </a:pPr>
            <a:r>
              <a:rPr lang="en-US" sz="7530" b="1" spc="459" dirty="0">
                <a:solidFill>
                  <a:srgbClr val="FFFFFF"/>
                </a:solidFill>
                <a:latin typeface="Now Bold"/>
                <a:ea typeface="Now Bold"/>
                <a:cs typeface="Now Bold"/>
                <a:sym typeface="Now Bold"/>
              </a:rPr>
              <a:t>Thanks' For Watching</a:t>
            </a:r>
          </a:p>
        </p:txBody>
      </p:sp>
      <p:sp>
        <p:nvSpPr>
          <p:cNvPr id="13" name="Freeform 13">
            <a:extLst>
              <a:ext uri="{FF2B5EF4-FFF2-40B4-BE49-F238E27FC236}">
                <a16:creationId xmlns:a16="http://schemas.microsoft.com/office/drawing/2014/main" id="{929BD29D-A6C0-5974-C39F-496A12B07EA6}"/>
              </a:ext>
            </a:extLst>
          </p:cNvPr>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0">
            <a:extLst>
              <a:ext uri="{FF2B5EF4-FFF2-40B4-BE49-F238E27FC236}">
                <a16:creationId xmlns:a16="http://schemas.microsoft.com/office/drawing/2014/main" id="{7EB8CEAF-8FF9-90D5-67AD-673CBBF171B1}"/>
              </a:ext>
            </a:extLst>
          </p:cNvPr>
          <p:cNvSpPr txBox="1"/>
          <p:nvPr/>
        </p:nvSpPr>
        <p:spPr>
          <a:xfrm>
            <a:off x="3232503" y="1830133"/>
            <a:ext cx="6168579" cy="384336"/>
          </a:xfrm>
          <a:prstGeom prst="rect">
            <a:avLst/>
          </a:prstGeom>
        </p:spPr>
        <p:txBody>
          <a:bodyPr wrap="square" lIns="0" tIns="0" rIns="0" bIns="0" rtlCol="0" anchor="t">
            <a:spAutoFit/>
          </a:bodyPr>
          <a:lstStyle/>
          <a:p>
            <a:pPr algn="l">
              <a:lnSpc>
                <a:spcPts val="3131"/>
              </a:lnSpc>
            </a:pPr>
            <a:r>
              <a:rPr lang="en-US" sz="2545" i="1" spc="-50" dirty="0">
                <a:solidFill>
                  <a:srgbClr val="56AEFF"/>
                </a:solidFill>
                <a:latin typeface="DM Sans Italics"/>
                <a:ea typeface="DM Sans Italics"/>
                <a:cs typeface="DM Sans Italics"/>
                <a:sym typeface="DM Sans Italics"/>
              </a:rPr>
              <a:t>The Metropolitan Transportation Authority</a:t>
            </a:r>
          </a:p>
        </p:txBody>
      </p:sp>
      <p:pic>
        <p:nvPicPr>
          <p:cNvPr id="15" name="Picture 14">
            <a:extLst>
              <a:ext uri="{FF2B5EF4-FFF2-40B4-BE49-F238E27FC236}">
                <a16:creationId xmlns:a16="http://schemas.microsoft.com/office/drawing/2014/main" id="{12927A65-6EF6-8E2F-A9FF-E53E06F00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5240" y="1339624"/>
            <a:ext cx="1545794" cy="1352570"/>
          </a:xfrm>
          <a:prstGeom prst="rect">
            <a:avLst/>
          </a:prstGeom>
        </p:spPr>
      </p:pic>
      <p:pic>
        <p:nvPicPr>
          <p:cNvPr id="5" name="Picture 4" descr="A close-up of a sign&#10;&#10;AI-generated content may be incorrect.">
            <a:extLst>
              <a:ext uri="{FF2B5EF4-FFF2-40B4-BE49-F238E27FC236}">
                <a16:creationId xmlns:a16="http://schemas.microsoft.com/office/drawing/2014/main" id="{6929CDAF-90ED-FE4A-74B4-921FF039A4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83520" y="114300"/>
            <a:ext cx="1456522" cy="1142999"/>
          </a:xfrm>
          <a:prstGeom prst="rect">
            <a:avLst/>
          </a:prstGeom>
          <a:ln>
            <a:noFill/>
          </a:ln>
          <a:effectLst>
            <a:softEdge rad="112500"/>
          </a:effectLst>
        </p:spPr>
      </p:pic>
      <p:pic>
        <p:nvPicPr>
          <p:cNvPr id="7" name="Picture 6" descr="A logo of a globe and a graduation cap&#10;&#10;AI-generated content may be incorrect.">
            <a:extLst>
              <a:ext uri="{FF2B5EF4-FFF2-40B4-BE49-F238E27FC236}">
                <a16:creationId xmlns:a16="http://schemas.microsoft.com/office/drawing/2014/main" id="{BBC2BDC7-4507-F3BA-07BB-5123FD50BD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116504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dirty="0"/>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p:nvPr/>
        </p:nvGrpSpPr>
        <p:grpSpPr>
          <a:xfrm>
            <a:off x="10148312" y="1680111"/>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dpi="0" rotWithShape="1">
              <a:blip r:embed="rId2">
                <a:extLst>
                  <a:ext uri="{28A0092B-C50C-407E-A947-70E740481C1C}">
                    <a14:useLocalDpi xmlns:a14="http://schemas.microsoft.com/office/drawing/2010/main" val="0"/>
                  </a:ext>
                </a:extLst>
              </a:blip>
              <a:srcRect/>
              <a:tile tx="0" ty="0" sx="100000" sy="100000" flip="none" algn="tl"/>
            </a:blipFill>
          </p:spPr>
          <p:txBody>
            <a:bodyPr/>
            <a:lstStyle/>
            <a:p>
              <a:endParaRPr lang="en-US"/>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6404784" y="575927"/>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986667" y="1698193"/>
            <a:ext cx="8437330" cy="1231876"/>
          </a:xfrm>
          <a:prstGeom prst="rect">
            <a:avLst/>
          </a:prstGeom>
        </p:spPr>
        <p:txBody>
          <a:bodyPr lIns="0" tIns="0" rIns="0" bIns="0" rtlCol="0" anchor="t">
            <a:spAutoFit/>
          </a:bodyPr>
          <a:lstStyle/>
          <a:p>
            <a:pPr marL="0" lvl="0" indent="0" algn="ctr">
              <a:lnSpc>
                <a:spcPts val="9625"/>
              </a:lnSpc>
              <a:spcBef>
                <a:spcPct val="0"/>
              </a:spcBef>
            </a:pPr>
            <a:r>
              <a:rPr lang="en-US" sz="8020" b="1" dirty="0">
                <a:solidFill>
                  <a:srgbClr val="56AEFF"/>
                </a:solidFill>
                <a:latin typeface="Now Bold"/>
                <a:ea typeface="Now Bold"/>
                <a:cs typeface="Now Bold"/>
                <a:sym typeface="Now Bold"/>
              </a:rPr>
              <a:t>AGENDA</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Overview</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867400" y="4824310"/>
            <a:ext cx="2561014" cy="319190"/>
          </a:xfrm>
          <a:prstGeom prst="rect">
            <a:avLst/>
          </a:prstGeom>
        </p:spPr>
        <p:txBody>
          <a:bodyPr wrap="square"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Goal</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3133964" y="7582446"/>
            <a:ext cx="2318467" cy="319190"/>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Steps</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991861" y="7582446"/>
            <a:ext cx="2318467" cy="319190"/>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Key Insights</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8763000" y="4795854"/>
            <a:ext cx="2770581" cy="307777"/>
          </a:xfrm>
          <a:prstGeom prst="rect">
            <a:avLst/>
          </a:prstGeom>
        </p:spPr>
        <p:txBody>
          <a:bodyPr wrap="square" lIns="0" tIns="0" rIns="0" bIns="0" rtlCol="0" anchor="t">
            <a:spAutoFit/>
          </a:bodyPr>
          <a:lstStyle/>
          <a:p>
            <a:r>
              <a:rPr lang="en-US" sz="2000" dirty="0">
                <a:solidFill>
                  <a:schemeClr val="bg1"/>
                </a:solidFill>
                <a:effectLst>
                  <a:outerShdw blurRad="38100" dist="38100" dir="2700000" algn="tl">
                    <a:srgbClr val="000000">
                      <a:alpha val="43137"/>
                    </a:srgbClr>
                  </a:outerShdw>
                </a:effectLst>
              </a:rPr>
              <a:t>Data Processing Pipeline</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8852572" y="7582446"/>
            <a:ext cx="2318467" cy="318796"/>
          </a:xfrm>
          <a:prstGeom prst="rect">
            <a:avLst/>
          </a:prstGeom>
        </p:spPr>
        <p:txBody>
          <a:bodyPr lIns="0" tIns="0" rIns="0" bIns="0" rtlCol="0" anchor="t">
            <a:spAutoFit/>
          </a:bodyPr>
          <a:lstStyle/>
          <a:p>
            <a:pPr algn="ctr">
              <a:lnSpc>
                <a:spcPts val="2605"/>
              </a:lnSpc>
            </a:pPr>
            <a:r>
              <a:rPr lang="en-US" sz="1887" dirty="0">
                <a:solidFill>
                  <a:srgbClr val="FFFFFF"/>
                </a:solidFill>
                <a:latin typeface="DM Sans"/>
                <a:ea typeface="DM Sans"/>
                <a:cs typeface="DM Sans"/>
                <a:sym typeface="DM Sans"/>
              </a:rPr>
              <a:t>Power BI</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pic>
        <p:nvPicPr>
          <p:cNvPr id="44" name="Picture 43" descr="A close-up of a sign&#10;&#10;AI-generated content may be incorrect.">
            <a:extLst>
              <a:ext uri="{FF2B5EF4-FFF2-40B4-BE49-F238E27FC236}">
                <a16:creationId xmlns:a16="http://schemas.microsoft.com/office/drawing/2014/main" id="{40D14794-7955-B4DD-E72C-3933639DF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3358" y="112937"/>
            <a:ext cx="1452242" cy="1142999"/>
          </a:xfrm>
          <a:prstGeom prst="rect">
            <a:avLst/>
          </a:prstGeom>
          <a:ln>
            <a:noFill/>
          </a:ln>
          <a:effectLst>
            <a:softEdge rad="112500"/>
          </a:effectLst>
        </p:spPr>
      </p:pic>
      <p:pic>
        <p:nvPicPr>
          <p:cNvPr id="45" name="Picture 44" descr="A logo of a globe and a graduation cap&#10;&#10;AI-generated content may be incorrect.">
            <a:extLst>
              <a:ext uri="{FF2B5EF4-FFF2-40B4-BE49-F238E27FC236}">
                <a16:creationId xmlns:a16="http://schemas.microsoft.com/office/drawing/2014/main" id="{04A54234-A024-4BD2-C2FC-F3577F8F2D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12937"/>
            <a:ext cx="1257886" cy="1142999"/>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p:spPr>
        <p:txBody>
          <a:bodyPr/>
          <a:lstStyle/>
          <a:p>
            <a:endParaRPr lang="en-US"/>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72600"/>
            <a:ext cx="8245699" cy="730969"/>
          </a:xfrm>
          <a:prstGeom prst="rect">
            <a:avLst/>
          </a:prstGeom>
        </p:spPr>
        <p:txBody>
          <a:bodyPr lIns="0" tIns="0" rIns="0" bIns="0" rtlCol="0" anchor="t">
            <a:spAutoFit/>
          </a:bodyPr>
          <a:lstStyle/>
          <a:p>
            <a:pPr marL="0" lvl="0" indent="0" algn="ctr">
              <a:lnSpc>
                <a:spcPts val="5687"/>
              </a:lnSpc>
              <a:spcBef>
                <a:spcPct val="0"/>
              </a:spcBef>
            </a:pPr>
            <a:r>
              <a:rPr lang="en-US" sz="4800" b="1" dirty="0">
                <a:solidFill>
                  <a:srgbClr val="FFFFFF"/>
                </a:solidFill>
                <a:latin typeface="Now Bold"/>
                <a:ea typeface="Now Bold"/>
                <a:cs typeface="Now Bold"/>
                <a:sym typeface="Now Bold"/>
              </a:rPr>
              <a:t>OVERVIEW</a:t>
            </a:r>
            <a:endParaRPr lang="en-US" sz="4739" b="1" dirty="0">
              <a:solidFill>
                <a:srgbClr val="FFFFFF"/>
              </a:solidFill>
              <a:latin typeface="Now Bold"/>
              <a:ea typeface="Now Bold"/>
              <a:cs typeface="Now Bold"/>
              <a:sym typeface="Now Bold"/>
            </a:endParaRPr>
          </a:p>
        </p:txBody>
      </p:sp>
      <p:sp>
        <p:nvSpPr>
          <p:cNvPr id="7" name="TextBox 7"/>
          <p:cNvSpPr txBox="1"/>
          <p:nvPr/>
        </p:nvSpPr>
        <p:spPr>
          <a:xfrm>
            <a:off x="7015834" y="4124697"/>
            <a:ext cx="425633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4BD1FB"/>
                </a:solidFill>
                <a:latin typeface="DM Sans Bold"/>
                <a:ea typeface="DM Sans Bold"/>
                <a:cs typeface="DM Sans Bold"/>
                <a:sym typeface="DM Sans Bold"/>
              </a:rPr>
              <a:t>About The Project</a:t>
            </a:r>
          </a:p>
        </p:txBody>
      </p:sp>
      <p:sp>
        <p:nvSpPr>
          <p:cNvPr id="9" name="TextBox 9"/>
          <p:cNvSpPr txBox="1"/>
          <p:nvPr/>
        </p:nvSpPr>
        <p:spPr>
          <a:xfrm>
            <a:off x="5257800" y="4870393"/>
            <a:ext cx="8305800" cy="1163204"/>
          </a:xfrm>
          <a:prstGeom prst="rect">
            <a:avLst/>
          </a:prstGeom>
        </p:spPr>
        <p:txBody>
          <a:bodyPr wrap="square" lIns="0" tIns="0" rIns="0" bIns="0" rtlCol="0" anchor="t">
            <a:spAutoFit/>
          </a:bodyPr>
          <a:lstStyle/>
          <a:p>
            <a:pPr>
              <a:buNone/>
            </a:pPr>
            <a:endParaRPr lang="en-US" sz="2400" dirty="0">
              <a:solidFill>
                <a:schemeClr val="bg1"/>
              </a:solidFill>
            </a:endParaRPr>
          </a:p>
          <a:p>
            <a:pPr>
              <a:buNone/>
            </a:pPr>
            <a:endParaRPr lang="en-US" sz="2400" b="1" dirty="0"/>
          </a:p>
          <a:p>
            <a:pPr marL="0" lvl="0" indent="0" algn="l">
              <a:lnSpc>
                <a:spcPts val="3471"/>
              </a:lnSpc>
              <a:spcBef>
                <a:spcPct val="0"/>
              </a:spcBef>
            </a:pPr>
            <a:endParaRPr lang="en-US" sz="2400" u="none" strike="noStrike" dirty="0">
              <a:solidFill>
                <a:srgbClr val="FFFFFF"/>
              </a:solidFill>
              <a:latin typeface="DM Sans"/>
              <a:ea typeface="DM Sans"/>
              <a:cs typeface="DM Sans"/>
              <a:sym typeface="DM Sans"/>
            </a:endParaRPr>
          </a:p>
        </p:txBody>
      </p:sp>
      <p:sp>
        <p:nvSpPr>
          <p:cNvPr id="11" name="AutoShape 11"/>
          <p:cNvSpPr/>
          <p:nvPr/>
        </p:nvSpPr>
        <p:spPr>
          <a:xfrm>
            <a:off x="5021151" y="9563100"/>
            <a:ext cx="8735422" cy="0"/>
          </a:xfrm>
          <a:prstGeom prst="line">
            <a:avLst/>
          </a:prstGeom>
          <a:ln w="47625" cap="flat">
            <a:solidFill>
              <a:srgbClr val="145DA0"/>
            </a:solidFill>
            <a:prstDash val="solid"/>
            <a:headEnd type="none" w="sm" len="sm"/>
            <a:tailEnd type="none" w="sm" len="sm"/>
          </a:ln>
        </p:spPr>
        <p:txBody>
          <a:bodyPr/>
          <a:lstStyle/>
          <a:p>
            <a:endParaRPr lang="en-US"/>
          </a:p>
        </p:txBody>
      </p:sp>
      <p:sp>
        <p:nvSpPr>
          <p:cNvPr id="12" name="TextBox 11">
            <a:extLst>
              <a:ext uri="{FF2B5EF4-FFF2-40B4-BE49-F238E27FC236}">
                <a16:creationId xmlns:a16="http://schemas.microsoft.com/office/drawing/2014/main" id="{A7A452BF-80E2-9397-D091-C9126498A408}"/>
              </a:ext>
            </a:extLst>
          </p:cNvPr>
          <p:cNvSpPr txBox="1"/>
          <p:nvPr/>
        </p:nvSpPr>
        <p:spPr>
          <a:xfrm>
            <a:off x="5715000" y="5676900"/>
            <a:ext cx="7315200" cy="2215991"/>
          </a:xfrm>
          <a:prstGeom prst="rect">
            <a:avLst/>
          </a:prstGeom>
          <a:noFill/>
        </p:spPr>
        <p:txBody>
          <a:bodyPr wrap="square" rtlCol="0">
            <a:spAutoFit/>
          </a:bodyPr>
          <a:lstStyle/>
          <a:p>
            <a:r>
              <a:rPr kumimoji="0" lang="en-US" altLang="en-US" sz="2000" b="1" i="0" u="none" strike="noStrike" cap="none" normalizeH="0" baseline="0" dirty="0">
                <a:ln>
                  <a:noFill/>
                </a:ln>
                <a:solidFill>
                  <a:schemeClr val="bg1"/>
                </a:solidFill>
                <a:effectLst/>
                <a:latin typeface="Arial" panose="020B0604020202020204" pitchFamily="34" charset="0"/>
              </a:rPr>
              <a:t>Public transportation is the backbone of urban mobility, but what happens when a global crisis forces a dramatic shift in commuter behavior? This study uncovers how travel patterns transformed before and after the pandemic, revealing insights that could reshape the future of public transit.</a:t>
            </a:r>
          </a:p>
          <a:p>
            <a:endParaRPr lang="en-US" dirty="0"/>
          </a:p>
        </p:txBody>
      </p:sp>
      <p:pic>
        <p:nvPicPr>
          <p:cNvPr id="8" name="Picture 7" descr="A close-up of a sign&#10;&#10;AI-generated content may be incorrect.">
            <a:extLst>
              <a:ext uri="{FF2B5EF4-FFF2-40B4-BE49-F238E27FC236}">
                <a16:creationId xmlns:a16="http://schemas.microsoft.com/office/drawing/2014/main" id="{C6221D58-09C8-0BA8-43BF-AF8B480B1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10" name="Picture 9" descr="A logo of a globe and a graduation cap&#10;&#10;AI-generated content may be incorrect.">
            <a:extLst>
              <a:ext uri="{FF2B5EF4-FFF2-40B4-BE49-F238E27FC236}">
                <a16:creationId xmlns:a16="http://schemas.microsoft.com/office/drawing/2014/main" id="{A928808E-FE6A-27E3-32F3-7435172DD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ABB03EBB-1C0A-5B71-5F9D-C240CE3ADE87}"/>
            </a:ext>
          </a:extLst>
        </p:cNvPr>
        <p:cNvGrpSpPr/>
        <p:nvPr/>
      </p:nvGrpSpPr>
      <p:grpSpPr>
        <a:xfrm>
          <a:off x="0" y="0"/>
          <a:ext cx="0" cy="0"/>
          <a:chOff x="0" y="0"/>
          <a:chExt cx="0" cy="0"/>
        </a:xfrm>
      </p:grpSpPr>
      <p:sp>
        <p:nvSpPr>
          <p:cNvPr id="32" name="Freeform 4">
            <a:extLst>
              <a:ext uri="{FF2B5EF4-FFF2-40B4-BE49-F238E27FC236}">
                <a16:creationId xmlns:a16="http://schemas.microsoft.com/office/drawing/2014/main" id="{A162D463-08EF-F26C-1F42-297FB86F1117}"/>
              </a:ext>
            </a:extLst>
          </p:cNvPr>
          <p:cNvSpPr/>
          <p:nvPr/>
        </p:nvSpPr>
        <p:spPr>
          <a:xfrm>
            <a:off x="-10248" y="38100"/>
            <a:ext cx="9583366" cy="10287000"/>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dirty="0"/>
          </a:p>
        </p:txBody>
      </p:sp>
      <p:sp>
        <p:nvSpPr>
          <p:cNvPr id="3" name="TextBox 3">
            <a:extLst>
              <a:ext uri="{FF2B5EF4-FFF2-40B4-BE49-F238E27FC236}">
                <a16:creationId xmlns:a16="http://schemas.microsoft.com/office/drawing/2014/main" id="{3BD0A3B0-7F62-EF95-213C-91B709500B21}"/>
              </a:ext>
            </a:extLst>
          </p:cNvPr>
          <p:cNvSpPr txBox="1"/>
          <p:nvPr/>
        </p:nvSpPr>
        <p:spPr>
          <a:xfrm>
            <a:off x="7858249" y="5255957"/>
            <a:ext cx="10582151" cy="3396705"/>
          </a:xfrm>
          <a:prstGeom prst="rect">
            <a:avLst/>
          </a:prstGeom>
        </p:spPr>
        <p:txBody>
          <a:bodyPr wrap="square" lIns="0" tIns="0" rIns="0" bIns="0" rtlCol="0" anchor="t">
            <a:spAutoFit/>
          </a:bodyPr>
          <a:lstStyle/>
          <a:p>
            <a:pPr marL="342900" indent="-342900">
              <a:lnSpc>
                <a:spcPts val="3057"/>
              </a:lnSpc>
              <a:spcBef>
                <a:spcPct val="0"/>
              </a:spcBef>
              <a:buFont typeface="Arial" panose="020B0604020202020204" pitchFamily="34" charset="0"/>
              <a:buChar char="•"/>
            </a:pPr>
            <a:endParaRPr lang="en-US" sz="2215" u="none" strike="noStrike" dirty="0">
              <a:solidFill>
                <a:srgbClr val="FFFFFF"/>
              </a:solidFill>
              <a:latin typeface="DM Sans"/>
              <a:ea typeface="DM Sans"/>
              <a:cs typeface="DM Sans"/>
              <a:sym typeface="DM Sans"/>
            </a:endParaRPr>
          </a:p>
        </p:txBody>
      </p:sp>
      <p:grpSp>
        <p:nvGrpSpPr>
          <p:cNvPr id="6" name="Group 6">
            <a:extLst>
              <a:ext uri="{FF2B5EF4-FFF2-40B4-BE49-F238E27FC236}">
                <a16:creationId xmlns:a16="http://schemas.microsoft.com/office/drawing/2014/main" id="{CCEAAD45-984B-749F-5842-37FB6FE10EDB}"/>
              </a:ext>
            </a:extLst>
          </p:cNvPr>
          <p:cNvGrpSpPr/>
          <p:nvPr/>
        </p:nvGrpSpPr>
        <p:grpSpPr>
          <a:xfrm rot="-10800000">
            <a:off x="81160" y="9258300"/>
            <a:ext cx="13457996" cy="3264379"/>
            <a:chOff x="0" y="0"/>
            <a:chExt cx="17943995" cy="4352506"/>
          </a:xfrm>
        </p:grpSpPr>
        <p:sp>
          <p:nvSpPr>
            <p:cNvPr id="7" name="Freeform 7">
              <a:extLst>
                <a:ext uri="{FF2B5EF4-FFF2-40B4-BE49-F238E27FC236}">
                  <a16:creationId xmlns:a16="http://schemas.microsoft.com/office/drawing/2014/main" id="{EF9A9F54-6D0E-815F-985F-D9A4DE0BF0E8}"/>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F8822218-A909-9C1D-0554-D32DD5CF2660}"/>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9" name="Freeform 9">
              <a:extLst>
                <a:ext uri="{FF2B5EF4-FFF2-40B4-BE49-F238E27FC236}">
                  <a16:creationId xmlns:a16="http://schemas.microsoft.com/office/drawing/2014/main" id="{30ACE3BE-0D38-48E1-BEC3-5D5CDD74DE82}"/>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AD97A2ED-CF78-F3A3-47A5-B260CB1F5B8F}"/>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grpSp>
        <p:nvGrpSpPr>
          <p:cNvPr id="15" name="Group 15">
            <a:extLst>
              <a:ext uri="{FF2B5EF4-FFF2-40B4-BE49-F238E27FC236}">
                <a16:creationId xmlns:a16="http://schemas.microsoft.com/office/drawing/2014/main" id="{B50F518C-3812-8C12-AAC9-A760D2F5DDE6}"/>
              </a:ext>
            </a:extLst>
          </p:cNvPr>
          <p:cNvGrpSpPr/>
          <p:nvPr/>
        </p:nvGrpSpPr>
        <p:grpSpPr>
          <a:xfrm rot="-10800000">
            <a:off x="13882811" y="9334371"/>
            <a:ext cx="13457996" cy="3264379"/>
            <a:chOff x="0" y="0"/>
            <a:chExt cx="17943995" cy="4352506"/>
          </a:xfrm>
        </p:grpSpPr>
        <p:sp>
          <p:nvSpPr>
            <p:cNvPr id="16" name="Freeform 16">
              <a:extLst>
                <a:ext uri="{FF2B5EF4-FFF2-40B4-BE49-F238E27FC236}">
                  <a16:creationId xmlns:a16="http://schemas.microsoft.com/office/drawing/2014/main" id="{DAE95A98-10B7-C7DA-0739-C755A63751C7}"/>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9128411B-13C1-1FE4-5B39-FF80115F9729}"/>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8" name="Freeform 18">
              <a:extLst>
                <a:ext uri="{FF2B5EF4-FFF2-40B4-BE49-F238E27FC236}">
                  <a16:creationId xmlns:a16="http://schemas.microsoft.com/office/drawing/2014/main" id="{A724F349-002D-4BC7-F19C-C84ECFE6595C}"/>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ABEC1E9A-9619-0E15-7E8A-AF31BE731896}"/>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21" name="TextBox 21">
            <a:extLst>
              <a:ext uri="{FF2B5EF4-FFF2-40B4-BE49-F238E27FC236}">
                <a16:creationId xmlns:a16="http://schemas.microsoft.com/office/drawing/2014/main" id="{8D017E23-A5D8-CE0C-D1BE-7BD9B5B7D74D}"/>
              </a:ext>
            </a:extLst>
          </p:cNvPr>
          <p:cNvSpPr txBox="1"/>
          <p:nvPr/>
        </p:nvSpPr>
        <p:spPr>
          <a:xfrm>
            <a:off x="2521504" y="5275178"/>
            <a:ext cx="5502580" cy="4252361"/>
          </a:xfrm>
          <a:prstGeom prst="rect">
            <a:avLst/>
          </a:prstGeom>
        </p:spPr>
        <p:txBody>
          <a:bodyPr wrap="square" lIns="0" tIns="0" rIns="0" bIns="0" rtlCol="0" anchor="t">
            <a:spAutoFit/>
          </a:bodyPr>
          <a:lstStyle/>
          <a:p>
            <a:pPr marL="342900" lvl="0" indent="-342900" algn="ctr">
              <a:lnSpc>
                <a:spcPts val="3057"/>
              </a:lnSpc>
              <a:spcBef>
                <a:spcPct val="0"/>
              </a:spcBef>
              <a:buFont typeface="Arial" panose="020B0604020202020204" pitchFamily="34" charset="0"/>
              <a:buChar char="•"/>
            </a:pPr>
            <a:endParaRPr lang="en-US" sz="2215" u="none" strike="noStrike" dirty="0">
              <a:solidFill>
                <a:srgbClr val="FFFFFF"/>
              </a:solidFill>
              <a:latin typeface="DM Sans"/>
              <a:ea typeface="DM Sans"/>
              <a:cs typeface="DM Sans"/>
              <a:sym typeface="DM Sans"/>
            </a:endParaRPr>
          </a:p>
        </p:txBody>
      </p:sp>
      <p:sp>
        <p:nvSpPr>
          <p:cNvPr id="12" name="TextBox 11">
            <a:extLst>
              <a:ext uri="{FF2B5EF4-FFF2-40B4-BE49-F238E27FC236}">
                <a16:creationId xmlns:a16="http://schemas.microsoft.com/office/drawing/2014/main" id="{4A874C03-6605-5965-81AD-13DD19C049A5}"/>
              </a:ext>
            </a:extLst>
          </p:cNvPr>
          <p:cNvSpPr txBox="1"/>
          <p:nvPr/>
        </p:nvSpPr>
        <p:spPr>
          <a:xfrm>
            <a:off x="3315424" y="762588"/>
            <a:ext cx="13448576" cy="1569660"/>
          </a:xfrm>
          <a:prstGeom prst="rect">
            <a:avLst/>
          </a:prstGeom>
          <a:noFill/>
        </p:spPr>
        <p:txBody>
          <a:bodyPr wrap="square" rtlCol="0">
            <a:spAutoFit/>
          </a:bodyPr>
          <a:lstStyle/>
          <a:p>
            <a:r>
              <a:rPr kumimoji="0" lang="en-US" altLang="en-US" sz="3200" b="1" i="0" u="none" strike="noStrike" cap="none" normalizeH="0" baseline="0" dirty="0">
                <a:ln>
                  <a:noFill/>
                </a:ln>
                <a:solidFill>
                  <a:schemeClr val="bg1"/>
                </a:solidFill>
                <a:effectLst/>
                <a:latin typeface="Arial" panose="020B0604020202020204" pitchFamily="34" charset="0"/>
              </a:rPr>
              <a:t>The question "</a:t>
            </a:r>
            <a:r>
              <a:rPr kumimoji="0" lang="en-US" altLang="en-US" sz="3200" b="1" i="0" u="none" strike="noStrike" cap="none" normalizeH="0" baseline="0" dirty="0">
                <a:ln>
                  <a:noFill/>
                </a:ln>
                <a:solidFill>
                  <a:schemeClr val="bg1"/>
                </a:solidFill>
                <a:effectLst>
                  <a:glow rad="139700">
                    <a:schemeClr val="accent2">
                      <a:satMod val="175000"/>
                      <a:alpha val="40000"/>
                    </a:schemeClr>
                  </a:glow>
                </a:effectLst>
                <a:latin typeface="Arial" panose="020B0604020202020204" pitchFamily="34" charset="0"/>
              </a:rPr>
              <a:t>What happens when a global crisis forces a dramatic shift in commuter behavior?</a:t>
            </a:r>
            <a:r>
              <a:rPr lang="en-US" altLang="en-US" sz="3200" b="1" dirty="0">
                <a:solidFill>
                  <a:schemeClr val="bg1"/>
                </a:solidFill>
                <a:latin typeface="Arial" panose="020B0604020202020204" pitchFamily="34" charset="0"/>
              </a:rPr>
              <a:t>"</a:t>
            </a:r>
            <a:r>
              <a:rPr kumimoji="0" lang="en-US" altLang="en-US" sz="3200" b="1" i="0" u="none" strike="noStrike" cap="none" normalizeH="0" baseline="0" dirty="0">
                <a:ln>
                  <a:noFill/>
                </a:ln>
                <a:solidFill>
                  <a:schemeClr val="bg1"/>
                </a:solidFill>
                <a:effectLst>
                  <a:glow rad="63500">
                    <a:schemeClr val="accent2">
                      <a:satMod val="175000"/>
                      <a:alpha val="40000"/>
                    </a:schemeClr>
                  </a:glow>
                </a:effectLst>
                <a:latin typeface="Arial" panose="020B0604020202020204" pitchFamily="34" charset="0"/>
              </a:rPr>
              <a:t> </a:t>
            </a:r>
            <a:r>
              <a:rPr kumimoji="0" lang="en-US" altLang="en-US" sz="3200" b="1" i="0" u="none" strike="noStrike" cap="none" normalizeH="0" baseline="0" dirty="0">
                <a:ln>
                  <a:noFill/>
                </a:ln>
                <a:solidFill>
                  <a:schemeClr val="bg1"/>
                </a:solidFill>
                <a:effectLst/>
                <a:latin typeface="Arial" panose="020B0604020202020204" pitchFamily="34" charset="0"/>
              </a:rPr>
              <a:t>led us to a deeper question...</a:t>
            </a:r>
            <a:endParaRPr kumimoji="0" lang="en-US" altLang="en-US" sz="3600" b="0" i="0" u="none" strike="noStrike" cap="none" normalizeH="0" baseline="0" dirty="0">
              <a:ln>
                <a:noFill/>
              </a:ln>
              <a:solidFill>
                <a:schemeClr val="bg1"/>
              </a:solidFill>
              <a:effectLst/>
              <a:latin typeface="Arial" panose="020B0604020202020204" pitchFamily="34" charset="0"/>
            </a:endParaRPr>
          </a:p>
          <a:p>
            <a:endParaRPr lang="en-US" sz="3200" dirty="0"/>
          </a:p>
        </p:txBody>
      </p:sp>
      <p:sp>
        <p:nvSpPr>
          <p:cNvPr id="13" name="Arrow: Down 12">
            <a:extLst>
              <a:ext uri="{FF2B5EF4-FFF2-40B4-BE49-F238E27FC236}">
                <a16:creationId xmlns:a16="http://schemas.microsoft.com/office/drawing/2014/main" id="{DFBF27DD-5DBA-0071-988A-A9C2786198AE}"/>
              </a:ext>
            </a:extLst>
          </p:cNvPr>
          <p:cNvSpPr/>
          <p:nvPr/>
        </p:nvSpPr>
        <p:spPr>
          <a:xfrm>
            <a:off x="8734917" y="2208066"/>
            <a:ext cx="1676401" cy="1934473"/>
          </a:xfrm>
          <a:prstGeom prst="downArrow">
            <a:avLst/>
          </a:prstGeom>
          <a:solidFill>
            <a:srgbClr val="66CCFF"/>
          </a:solidFill>
          <a:ln>
            <a:solidFill>
              <a:srgbClr val="4BD1FB"/>
            </a:solidFill>
          </a:ln>
          <a:effectLst>
            <a:glow rad="228600">
              <a:srgbClr val="66CCFF">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A234353F-1FD8-29BF-0B6D-1B15A91D963E}"/>
              </a:ext>
            </a:extLst>
          </p:cNvPr>
          <p:cNvSpPr txBox="1"/>
          <p:nvPr/>
        </p:nvSpPr>
        <p:spPr>
          <a:xfrm>
            <a:off x="4437420" y="4251698"/>
            <a:ext cx="9400500" cy="1138773"/>
          </a:xfrm>
          <a:prstGeom prst="rect">
            <a:avLst/>
          </a:prstGeom>
          <a:noFill/>
        </p:spPr>
        <p:txBody>
          <a:bodyPr wrap="square" rtlCol="0">
            <a:prstTxWarp prst="textPlain">
              <a:avLst/>
            </a:prstTxWarp>
            <a:spAutoFit/>
          </a:bodyPr>
          <a:lstStyle/>
          <a:p>
            <a:pPr>
              <a:buNone/>
            </a:pPr>
            <a:endParaRPr lang="en-US" dirty="0"/>
          </a:p>
          <a:p>
            <a:r>
              <a:rPr lang="en-US" sz="3200" b="1" dirty="0">
                <a:solidFill>
                  <a:schemeClr val="bg1"/>
                </a:solidFill>
                <a:effectLst>
                  <a:glow rad="139700">
                    <a:schemeClr val="accent4">
                      <a:satMod val="175000"/>
                      <a:alpha val="40000"/>
                    </a:schemeClr>
                  </a:glow>
                </a:effectLst>
                <a:latin typeface="Arial" panose="020B0604020202020204" pitchFamily="34" charset="0"/>
              </a:rPr>
              <a:t>Why does it matter to understand the answer?</a:t>
            </a:r>
          </a:p>
          <a:p>
            <a:endParaRPr lang="en-US" dirty="0"/>
          </a:p>
        </p:txBody>
      </p:sp>
      <p:sp>
        <p:nvSpPr>
          <p:cNvPr id="30" name="TextBox 29">
            <a:extLst>
              <a:ext uri="{FF2B5EF4-FFF2-40B4-BE49-F238E27FC236}">
                <a16:creationId xmlns:a16="http://schemas.microsoft.com/office/drawing/2014/main" id="{9E7136B3-6E62-2B8E-7230-567F5149D882}"/>
              </a:ext>
            </a:extLst>
          </p:cNvPr>
          <p:cNvSpPr txBox="1"/>
          <p:nvPr/>
        </p:nvSpPr>
        <p:spPr>
          <a:xfrm>
            <a:off x="5087351" y="6351395"/>
            <a:ext cx="9043356" cy="2215991"/>
          </a:xfrm>
          <a:prstGeom prst="rect">
            <a:avLst/>
          </a:prstGeom>
          <a:noFill/>
        </p:spPr>
        <p:txBody>
          <a:bodyPr wrap="square" rtlCol="0">
            <a:spAutoFit/>
          </a:bodyPr>
          <a:lstStyle/>
          <a:p>
            <a:pPr>
              <a:buNone/>
            </a:pPr>
            <a:r>
              <a:rPr lang="en-US" sz="2400" b="1" dirty="0">
                <a:solidFill>
                  <a:schemeClr val="bg1"/>
                </a:solidFill>
                <a:latin typeface="Arial" panose="020B0604020202020204" pitchFamily="34" charset="0"/>
              </a:rPr>
              <a:t>Because knowing how people changed their travel habits helps us:</a:t>
            </a:r>
          </a:p>
          <a:p>
            <a:pPr marL="342900" indent="-342900">
              <a:buFont typeface="Arial" panose="020B0604020202020204" pitchFamily="34" charset="0"/>
              <a:buChar char="•"/>
            </a:pPr>
            <a:r>
              <a:rPr lang="en-US" sz="2400" b="1" dirty="0">
                <a:solidFill>
                  <a:schemeClr val="bg1"/>
                </a:solidFill>
                <a:latin typeface="Arial" panose="020B0604020202020204" pitchFamily="34" charset="0"/>
              </a:rPr>
              <a:t>Improve future public transportation planning</a:t>
            </a:r>
          </a:p>
          <a:p>
            <a:pPr marL="342900" indent="-342900">
              <a:buFont typeface="Arial" panose="020B0604020202020204" pitchFamily="34" charset="0"/>
              <a:buChar char="•"/>
            </a:pPr>
            <a:r>
              <a:rPr lang="en-US" sz="2400" b="1" dirty="0">
                <a:solidFill>
                  <a:schemeClr val="bg1"/>
                </a:solidFill>
                <a:latin typeface="Arial" panose="020B0604020202020204" pitchFamily="34" charset="0"/>
              </a:rPr>
              <a:t>Prepare for future crises</a:t>
            </a:r>
          </a:p>
          <a:p>
            <a:pPr marL="342900" indent="-342900">
              <a:buFont typeface="Arial" panose="020B0604020202020204" pitchFamily="34" charset="0"/>
              <a:buChar char="•"/>
            </a:pPr>
            <a:r>
              <a:rPr lang="en-US" sz="2400" b="1" dirty="0">
                <a:solidFill>
                  <a:schemeClr val="bg1"/>
                </a:solidFill>
                <a:latin typeface="Arial" panose="020B0604020202020204" pitchFamily="34" charset="0"/>
              </a:rPr>
              <a:t>Design safer, more flexible transport systems</a:t>
            </a:r>
          </a:p>
          <a:p>
            <a:endParaRPr lang="en-US" dirty="0"/>
          </a:p>
        </p:txBody>
      </p:sp>
      <p:sp>
        <p:nvSpPr>
          <p:cNvPr id="31" name="Arrow: Curved Right 30">
            <a:extLst>
              <a:ext uri="{FF2B5EF4-FFF2-40B4-BE49-F238E27FC236}">
                <a16:creationId xmlns:a16="http://schemas.microsoft.com/office/drawing/2014/main" id="{0B933113-0F2D-D883-BE2F-DAEBA2B7EF97}"/>
              </a:ext>
            </a:extLst>
          </p:cNvPr>
          <p:cNvSpPr/>
          <p:nvPr/>
        </p:nvSpPr>
        <p:spPr>
          <a:xfrm>
            <a:off x="2492247" y="4683743"/>
            <a:ext cx="1677372" cy="2819400"/>
          </a:xfrm>
          <a:prstGeom prst="curvedRightArrow">
            <a:avLst/>
          </a:prstGeom>
          <a:solidFill>
            <a:srgbClr val="66CCFF"/>
          </a:solidFill>
          <a:ln>
            <a:solidFill>
              <a:srgbClr val="4BD1FB"/>
            </a:solidFill>
          </a:ln>
          <a:effectLst>
            <a:glow rad="228600">
              <a:srgbClr val="66CCFF">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7" name="Graphic 36" descr="Thought outline">
            <a:extLst>
              <a:ext uri="{FF2B5EF4-FFF2-40B4-BE49-F238E27FC236}">
                <a16:creationId xmlns:a16="http://schemas.microsoft.com/office/drawing/2014/main" id="{6D2AF79A-D2F9-4D2C-83AE-A71DD82A4D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8075" y="2339118"/>
            <a:ext cx="1350790" cy="1448003"/>
          </a:xfrm>
          <a:prstGeom prst="rect">
            <a:avLst/>
          </a:prstGeom>
        </p:spPr>
      </p:pic>
      <p:pic>
        <p:nvPicPr>
          <p:cNvPr id="39" name="Graphic 38" descr="Magnifying glass with solid fill">
            <a:extLst>
              <a:ext uri="{FF2B5EF4-FFF2-40B4-BE49-F238E27FC236}">
                <a16:creationId xmlns:a16="http://schemas.microsoft.com/office/drawing/2014/main" id="{111D213F-2787-034A-E229-A15B6960A6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0786" y="4431411"/>
            <a:ext cx="779345" cy="779345"/>
          </a:xfrm>
          <a:prstGeom prst="rect">
            <a:avLst/>
          </a:prstGeom>
        </p:spPr>
      </p:pic>
      <p:pic>
        <p:nvPicPr>
          <p:cNvPr id="2" name="Picture 1" descr="A close-up of a sign&#10;&#10;AI-generated content may be incorrect.">
            <a:extLst>
              <a:ext uri="{FF2B5EF4-FFF2-40B4-BE49-F238E27FC236}">
                <a16:creationId xmlns:a16="http://schemas.microsoft.com/office/drawing/2014/main" id="{94037803-AF91-3615-8086-BD2FE007B5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4" name="Picture 3" descr="A logo of a globe and a graduation cap&#10;&#10;AI-generated content may be incorrect.">
            <a:extLst>
              <a:ext uri="{FF2B5EF4-FFF2-40B4-BE49-F238E27FC236}">
                <a16:creationId xmlns:a16="http://schemas.microsoft.com/office/drawing/2014/main" id="{603D134A-9661-56B4-0F4E-BA493A4AE1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242990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wipe(down)">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wipe(down)">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xEl>
                                              <p:pRg st="1" end="1"/>
                                            </p:txEl>
                                          </p:spTgt>
                                        </p:tgtEl>
                                        <p:attrNameLst>
                                          <p:attrName>style.visibility</p:attrName>
                                        </p:attrNameLst>
                                      </p:cBhvr>
                                      <p:to>
                                        <p:strVal val="visible"/>
                                      </p:to>
                                    </p:set>
                                    <p:animEffect transition="in" filter="wipe(down)">
                                      <p:cBhvr>
                                        <p:cTn id="22" dur="500"/>
                                        <p:tgtEl>
                                          <p:spTgt spid="3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xEl>
                                              <p:pRg st="2" end="2"/>
                                            </p:txEl>
                                          </p:spTgt>
                                        </p:tgtEl>
                                        <p:attrNameLst>
                                          <p:attrName>style.visibility</p:attrName>
                                        </p:attrNameLst>
                                      </p:cBhvr>
                                      <p:to>
                                        <p:strVal val="visible"/>
                                      </p:to>
                                    </p:set>
                                    <p:animEffect transition="in" filter="wipe(down)">
                                      <p:cBhvr>
                                        <p:cTn id="27" dur="500"/>
                                        <p:tgtEl>
                                          <p:spTgt spid="3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Effect transition="in" filter="wipe(down)">
                                      <p:cBhvr>
                                        <p:cTn id="3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1D5081D1-8106-D154-1152-08981F665717}"/>
            </a:ext>
          </a:extLst>
        </p:cNvPr>
        <p:cNvGrpSpPr/>
        <p:nvPr/>
      </p:nvGrpSpPr>
      <p:grpSpPr>
        <a:xfrm>
          <a:off x="0" y="0"/>
          <a:ext cx="0" cy="0"/>
          <a:chOff x="0" y="0"/>
          <a:chExt cx="0" cy="0"/>
        </a:xfrm>
      </p:grpSpPr>
      <p:sp>
        <p:nvSpPr>
          <p:cNvPr id="26" name="Freeform 4">
            <a:extLst>
              <a:ext uri="{FF2B5EF4-FFF2-40B4-BE49-F238E27FC236}">
                <a16:creationId xmlns:a16="http://schemas.microsoft.com/office/drawing/2014/main" id="{50785E1A-09A3-E08C-659D-6783079FDCE5}"/>
              </a:ext>
            </a:extLst>
          </p:cNvPr>
          <p:cNvSpPr/>
          <p:nvPr/>
        </p:nvSpPr>
        <p:spPr>
          <a:xfrm>
            <a:off x="4648200" y="0"/>
            <a:ext cx="9710689" cy="3078358"/>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grpSp>
        <p:nvGrpSpPr>
          <p:cNvPr id="6" name="Group 6">
            <a:extLst>
              <a:ext uri="{FF2B5EF4-FFF2-40B4-BE49-F238E27FC236}">
                <a16:creationId xmlns:a16="http://schemas.microsoft.com/office/drawing/2014/main" id="{AD614B19-1A8F-A7EC-0F43-574CD3D35346}"/>
              </a:ext>
            </a:extLst>
          </p:cNvPr>
          <p:cNvGrpSpPr/>
          <p:nvPr/>
        </p:nvGrpSpPr>
        <p:grpSpPr>
          <a:xfrm rot="-10800000">
            <a:off x="81160" y="9258300"/>
            <a:ext cx="13457996" cy="3264379"/>
            <a:chOff x="0" y="0"/>
            <a:chExt cx="17943995" cy="4352506"/>
          </a:xfrm>
        </p:grpSpPr>
        <p:sp>
          <p:nvSpPr>
            <p:cNvPr id="7" name="Freeform 7">
              <a:extLst>
                <a:ext uri="{FF2B5EF4-FFF2-40B4-BE49-F238E27FC236}">
                  <a16:creationId xmlns:a16="http://schemas.microsoft.com/office/drawing/2014/main" id="{6AAD9F72-C28E-872B-6AC0-B401A3DD16FA}"/>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AA5F35AF-351F-F59D-2034-E4A227DCE89C}"/>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9" name="Freeform 9">
              <a:extLst>
                <a:ext uri="{FF2B5EF4-FFF2-40B4-BE49-F238E27FC236}">
                  <a16:creationId xmlns:a16="http://schemas.microsoft.com/office/drawing/2014/main" id="{702A8830-926B-FB30-7D00-C774C08C9B83}"/>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72A314AF-FF77-59F7-9DFB-E9F5D0F82798}"/>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grpSp>
        <p:nvGrpSpPr>
          <p:cNvPr id="15" name="Group 15">
            <a:extLst>
              <a:ext uri="{FF2B5EF4-FFF2-40B4-BE49-F238E27FC236}">
                <a16:creationId xmlns:a16="http://schemas.microsoft.com/office/drawing/2014/main" id="{DD2D8C6D-1358-CAA1-FCB0-3F43011B574F}"/>
              </a:ext>
            </a:extLst>
          </p:cNvPr>
          <p:cNvGrpSpPr/>
          <p:nvPr/>
        </p:nvGrpSpPr>
        <p:grpSpPr>
          <a:xfrm rot="-10800000">
            <a:off x="14116716" y="9334371"/>
            <a:ext cx="13457996" cy="3264379"/>
            <a:chOff x="0" y="0"/>
            <a:chExt cx="17943995" cy="4352506"/>
          </a:xfrm>
        </p:grpSpPr>
        <p:sp>
          <p:nvSpPr>
            <p:cNvPr id="16" name="Freeform 16">
              <a:extLst>
                <a:ext uri="{FF2B5EF4-FFF2-40B4-BE49-F238E27FC236}">
                  <a16:creationId xmlns:a16="http://schemas.microsoft.com/office/drawing/2014/main" id="{08C668EF-F557-954D-2FCF-A4A933450AE0}"/>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a:extLst>
                <a:ext uri="{FF2B5EF4-FFF2-40B4-BE49-F238E27FC236}">
                  <a16:creationId xmlns:a16="http://schemas.microsoft.com/office/drawing/2014/main" id="{B762C16D-B28B-B81E-962E-589C62455143}"/>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sp>
          <p:nvSpPr>
            <p:cNvPr id="18" name="Freeform 18">
              <a:extLst>
                <a:ext uri="{FF2B5EF4-FFF2-40B4-BE49-F238E27FC236}">
                  <a16:creationId xmlns:a16="http://schemas.microsoft.com/office/drawing/2014/main" id="{8A8CE99A-B91C-D0C2-D607-4465744A081F}"/>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CC886166-27C7-22FF-56E4-6569434AFF61}"/>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txBody>
            <a:bodyPr/>
            <a:lstStyle/>
            <a:p>
              <a:endParaRPr lang="en-US"/>
            </a:p>
          </p:txBody>
        </p:sp>
      </p:grpSp>
      <p:sp>
        <p:nvSpPr>
          <p:cNvPr id="21" name="TextBox 21">
            <a:extLst>
              <a:ext uri="{FF2B5EF4-FFF2-40B4-BE49-F238E27FC236}">
                <a16:creationId xmlns:a16="http://schemas.microsoft.com/office/drawing/2014/main" id="{F0EB4EFC-F354-BBBF-8ED2-2025CE325B2D}"/>
              </a:ext>
            </a:extLst>
          </p:cNvPr>
          <p:cNvSpPr txBox="1"/>
          <p:nvPr/>
        </p:nvSpPr>
        <p:spPr>
          <a:xfrm>
            <a:off x="2521504" y="5275178"/>
            <a:ext cx="5502580" cy="4252361"/>
          </a:xfrm>
          <a:prstGeom prst="rect">
            <a:avLst/>
          </a:prstGeom>
        </p:spPr>
        <p:txBody>
          <a:bodyPr wrap="square" lIns="0" tIns="0" rIns="0" bIns="0" rtlCol="0" anchor="t">
            <a:spAutoFit/>
          </a:bodyPr>
          <a:lstStyle/>
          <a:p>
            <a:pPr marL="342900" lvl="0" indent="-342900" algn="ctr">
              <a:lnSpc>
                <a:spcPts val="3057"/>
              </a:lnSpc>
              <a:spcBef>
                <a:spcPct val="0"/>
              </a:spcBef>
              <a:buFont typeface="Arial" panose="020B0604020202020204" pitchFamily="34" charset="0"/>
              <a:buChar char="•"/>
            </a:pPr>
            <a:endParaRPr lang="en-US" sz="2215" u="none" strike="noStrike" dirty="0">
              <a:solidFill>
                <a:srgbClr val="FFFFFF"/>
              </a:solidFill>
              <a:latin typeface="DM Sans"/>
              <a:ea typeface="DM Sans"/>
              <a:cs typeface="DM Sans"/>
              <a:sym typeface="DM Sans"/>
            </a:endParaRPr>
          </a:p>
        </p:txBody>
      </p:sp>
      <p:sp>
        <p:nvSpPr>
          <p:cNvPr id="29" name="TextBox 28">
            <a:extLst>
              <a:ext uri="{FF2B5EF4-FFF2-40B4-BE49-F238E27FC236}">
                <a16:creationId xmlns:a16="http://schemas.microsoft.com/office/drawing/2014/main" id="{C9C01A8E-B7D4-FB68-1548-08C4ABD13584}"/>
              </a:ext>
            </a:extLst>
          </p:cNvPr>
          <p:cNvSpPr txBox="1"/>
          <p:nvPr/>
        </p:nvSpPr>
        <p:spPr>
          <a:xfrm>
            <a:off x="-471002" y="7511616"/>
            <a:ext cx="6041018" cy="830997"/>
          </a:xfrm>
          <a:prstGeom prst="rect">
            <a:avLst/>
          </a:prstGeom>
          <a:noFill/>
        </p:spPr>
        <p:txBody>
          <a:bodyPr wrap="square" rtlCol="0">
            <a:spAutoFit/>
          </a:bodyPr>
          <a:lstStyle/>
          <a:p>
            <a:pPr>
              <a:buNone/>
            </a:pPr>
            <a:endParaRPr lang="en-US" sz="2400" dirty="0"/>
          </a:p>
          <a:p>
            <a:pPr>
              <a:buFont typeface="Arial" panose="020B0604020202020204" pitchFamily="34" charset="0"/>
              <a:buChar char="•"/>
            </a:pPr>
            <a:r>
              <a:rPr lang="en-US" sz="2400" dirty="0">
                <a:solidFill>
                  <a:schemeClr val="bg1"/>
                </a:solidFill>
              </a:rPr>
              <a:t> </a:t>
            </a:r>
            <a:endParaRPr kumimoji="0" lang="en-US" altLang="en-US" sz="2220" i="0" u="none" strike="noStrike" cap="none" normalizeH="0" baseline="0" dirty="0">
              <a:ln>
                <a:noFill/>
              </a:ln>
              <a:solidFill>
                <a:schemeClr val="bg1"/>
              </a:solidFill>
              <a:effectLst/>
              <a:latin typeface="Arial" panose="020B0604020202020204" pitchFamily="34" charset="0"/>
            </a:endParaRPr>
          </a:p>
        </p:txBody>
      </p:sp>
      <p:sp>
        <p:nvSpPr>
          <p:cNvPr id="13" name="TextBox 12">
            <a:extLst>
              <a:ext uri="{FF2B5EF4-FFF2-40B4-BE49-F238E27FC236}">
                <a16:creationId xmlns:a16="http://schemas.microsoft.com/office/drawing/2014/main" id="{EF55AD76-4866-8EE6-1664-988F5569627A}"/>
              </a:ext>
            </a:extLst>
          </p:cNvPr>
          <p:cNvSpPr txBox="1"/>
          <p:nvPr/>
        </p:nvSpPr>
        <p:spPr>
          <a:xfrm>
            <a:off x="2521504" y="6040380"/>
            <a:ext cx="13814743" cy="830997"/>
          </a:xfrm>
          <a:prstGeom prst="rect">
            <a:avLst/>
          </a:prstGeom>
          <a:noFill/>
        </p:spPr>
        <p:txBody>
          <a:bodyPr wrap="square" rtlCol="0">
            <a:spAutoFit/>
          </a:bodyPr>
          <a:lstStyle/>
          <a:p>
            <a:r>
              <a:rPr lang="en-US" sz="4800" b="1" dirty="0">
                <a:solidFill>
                  <a:schemeClr val="bg1"/>
                </a:solidFill>
              </a:rPr>
              <a:t>Understanding the past helps us build a better future.</a:t>
            </a:r>
          </a:p>
        </p:txBody>
      </p:sp>
      <p:sp>
        <p:nvSpPr>
          <p:cNvPr id="25" name="TextBox 24">
            <a:extLst>
              <a:ext uri="{FF2B5EF4-FFF2-40B4-BE49-F238E27FC236}">
                <a16:creationId xmlns:a16="http://schemas.microsoft.com/office/drawing/2014/main" id="{3F4C07BE-22B3-45A9-9D17-60FC499211EE}"/>
              </a:ext>
            </a:extLst>
          </p:cNvPr>
          <p:cNvSpPr txBox="1"/>
          <p:nvPr/>
        </p:nvSpPr>
        <p:spPr>
          <a:xfrm>
            <a:off x="7503024" y="708182"/>
            <a:ext cx="9710689" cy="830997"/>
          </a:xfrm>
          <a:prstGeom prst="rect">
            <a:avLst/>
          </a:prstGeom>
          <a:noFill/>
        </p:spPr>
        <p:txBody>
          <a:bodyPr wrap="square" rtlCol="0">
            <a:spAutoFit/>
          </a:bodyPr>
          <a:lstStyle/>
          <a:p>
            <a:r>
              <a:rPr lang="en-US" sz="4800" dirty="0">
                <a:solidFill>
                  <a:schemeClr val="bg1"/>
                </a:solidFill>
              </a:rPr>
              <a:t>And this was... </a:t>
            </a:r>
            <a:endParaRPr lang="en-US" sz="3757" b="1" dirty="0">
              <a:solidFill>
                <a:srgbClr val="4BD1FB"/>
              </a:solidFill>
              <a:latin typeface="DM Sans Bold"/>
            </a:endParaRPr>
          </a:p>
        </p:txBody>
      </p:sp>
      <p:pic>
        <p:nvPicPr>
          <p:cNvPr id="34" name="Graphic 33" descr="Lightbulb and pencil with solid fill">
            <a:extLst>
              <a:ext uri="{FF2B5EF4-FFF2-40B4-BE49-F238E27FC236}">
                <a16:creationId xmlns:a16="http://schemas.microsoft.com/office/drawing/2014/main" id="{D6301845-0CDA-37C4-7C94-C7E60DFEB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9740" y="3653456"/>
            <a:ext cx="2058836" cy="2058836"/>
          </a:xfrm>
          <a:prstGeom prst="rect">
            <a:avLst/>
          </a:prstGeom>
        </p:spPr>
      </p:pic>
      <p:sp>
        <p:nvSpPr>
          <p:cNvPr id="36" name="TextBox 35">
            <a:extLst>
              <a:ext uri="{FF2B5EF4-FFF2-40B4-BE49-F238E27FC236}">
                <a16:creationId xmlns:a16="http://schemas.microsoft.com/office/drawing/2014/main" id="{5A598C68-1DC4-BBB1-2231-61843D2F5714}"/>
              </a:ext>
            </a:extLst>
          </p:cNvPr>
          <p:cNvSpPr txBox="1"/>
          <p:nvPr/>
        </p:nvSpPr>
        <p:spPr>
          <a:xfrm>
            <a:off x="6127313" y="1901676"/>
            <a:ext cx="7334916" cy="769441"/>
          </a:xfrm>
          <a:prstGeom prst="rect">
            <a:avLst/>
          </a:prstGeom>
          <a:noFill/>
        </p:spPr>
        <p:txBody>
          <a:bodyPr wrap="square" rtlCol="0">
            <a:spAutoFit/>
          </a:bodyPr>
          <a:lstStyle/>
          <a:p>
            <a:r>
              <a:rPr lang="en-US" sz="4400" b="1" dirty="0">
                <a:solidFill>
                  <a:srgbClr val="4BD1FB"/>
                </a:solidFill>
                <a:latin typeface="DM Sans Bold"/>
              </a:rPr>
              <a:t>The Goal of Our Project</a:t>
            </a:r>
            <a:endParaRPr lang="en-US" sz="4400" dirty="0"/>
          </a:p>
        </p:txBody>
      </p:sp>
      <p:pic>
        <p:nvPicPr>
          <p:cNvPr id="2" name="Picture 1" descr="A close-up of a sign&#10;&#10;AI-generated content may be incorrect.">
            <a:extLst>
              <a:ext uri="{FF2B5EF4-FFF2-40B4-BE49-F238E27FC236}">
                <a16:creationId xmlns:a16="http://schemas.microsoft.com/office/drawing/2014/main" id="{B30C3684-48CF-15C4-7ECE-923F9B8533F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3" name="Picture 2" descr="A logo of a globe and a graduation cap&#10;&#10;AI-generated content may be incorrect.">
            <a:extLst>
              <a:ext uri="{FF2B5EF4-FFF2-40B4-BE49-F238E27FC236}">
                <a16:creationId xmlns:a16="http://schemas.microsoft.com/office/drawing/2014/main" id="{CB48EE63-A844-B88D-8745-61D5251DF2D3}"/>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57857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349340" y="3538663"/>
            <a:ext cx="4161751" cy="1025071"/>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561330" y="4576973"/>
            <a:ext cx="4161751" cy="1023727"/>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8192156" y="5570928"/>
            <a:ext cx="4161751" cy="944172"/>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7225740" y="6515100"/>
            <a:ext cx="4161751" cy="1114628"/>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8192156" y="7581901"/>
            <a:ext cx="4161751" cy="1114630"/>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73850" y="4734297"/>
            <a:ext cx="3499691" cy="637803"/>
          </a:xfrm>
          <a:prstGeom prst="rect">
            <a:avLst/>
          </a:prstGeom>
        </p:spPr>
        <p:txBody>
          <a:bodyPr wrap="square"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Data Modeling</a:t>
            </a:r>
          </a:p>
        </p:txBody>
      </p:sp>
      <p:sp>
        <p:nvSpPr>
          <p:cNvPr id="18" name="TextBox 18"/>
          <p:cNvSpPr txBox="1"/>
          <p:nvPr/>
        </p:nvSpPr>
        <p:spPr>
          <a:xfrm>
            <a:off x="8318385" y="3743697"/>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Cleaning</a:t>
            </a:r>
          </a:p>
        </p:txBody>
      </p:sp>
      <p:sp>
        <p:nvSpPr>
          <p:cNvPr id="19" name="TextBox 19"/>
          <p:cNvSpPr txBox="1"/>
          <p:nvPr/>
        </p:nvSpPr>
        <p:spPr>
          <a:xfrm>
            <a:off x="11977903" y="3575806"/>
            <a:ext cx="4526224" cy="1222642"/>
          </a:xfrm>
          <a:prstGeom prst="rect">
            <a:avLst/>
          </a:prstGeom>
        </p:spPr>
        <p:txBody>
          <a:bodyPr lIns="0" tIns="0" rIns="0" bIns="0" rtlCol="0" anchor="t">
            <a:spAutoFit/>
          </a:bodyPr>
          <a:lstStyle/>
          <a:p>
            <a:pPr marL="342900" lvl="0" indent="-342900" algn="l">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Removed null values and duplicate entries. </a:t>
            </a:r>
          </a:p>
          <a:p>
            <a:pPr marL="342900" lvl="0" indent="-342900" algn="l">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Standardized datetime formats.</a:t>
            </a:r>
            <a:r>
              <a:rPr lang="ar-EG" sz="1869" u="none" strike="noStrike" dirty="0">
                <a:solidFill>
                  <a:srgbClr val="FFFFFF"/>
                </a:solidFill>
                <a:latin typeface="DM Sans"/>
                <a:ea typeface="DM Sans"/>
                <a:cs typeface="DM Sans"/>
                <a:sym typeface="DM Sans"/>
              </a:rPr>
              <a:t> </a:t>
            </a:r>
            <a:endParaRPr lang="en-US" sz="1869" u="none" strike="noStrike" dirty="0">
              <a:solidFill>
                <a:srgbClr val="FFFFFF"/>
              </a:solidFill>
              <a:latin typeface="DM Sans"/>
              <a:ea typeface="DM Sans"/>
              <a:cs typeface="DM Sans"/>
              <a:sym typeface="DM Sans"/>
            </a:endParaRPr>
          </a:p>
          <a:p>
            <a:pPr marL="342900" lvl="0" indent="-342900" algn="l">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Transform </a:t>
            </a:r>
            <a:r>
              <a:rPr lang="en-US" sz="1869" dirty="0">
                <a:solidFill>
                  <a:srgbClr val="FFFFFF"/>
                </a:solidFill>
                <a:latin typeface="DM Sans"/>
                <a:ea typeface="DM Sans"/>
                <a:cs typeface="DM Sans"/>
                <a:sym typeface="DM Sans"/>
              </a:rPr>
              <a:t> data. </a:t>
            </a:r>
            <a:endParaRPr lang="en-US" sz="1869" u="none" strike="noStrike" dirty="0">
              <a:solidFill>
                <a:srgbClr val="FFFFFF"/>
              </a:solidFill>
              <a:latin typeface="DM Sans"/>
              <a:ea typeface="DM Sans"/>
              <a:cs typeface="DM Sans"/>
              <a:sym typeface="DM Sans"/>
            </a:endParaRPr>
          </a:p>
        </p:txBody>
      </p:sp>
      <p:sp>
        <p:nvSpPr>
          <p:cNvPr id="20" name="TextBox 20"/>
          <p:cNvSpPr txBox="1"/>
          <p:nvPr/>
        </p:nvSpPr>
        <p:spPr>
          <a:xfrm>
            <a:off x="8815134" y="5648697"/>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DAX</a:t>
            </a:r>
          </a:p>
        </p:txBody>
      </p:sp>
      <p:sp>
        <p:nvSpPr>
          <p:cNvPr id="21" name="TextBox 21"/>
          <p:cNvSpPr txBox="1"/>
          <p:nvPr/>
        </p:nvSpPr>
        <p:spPr>
          <a:xfrm>
            <a:off x="8735143" y="7810500"/>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Reports</a:t>
            </a:r>
          </a:p>
        </p:txBody>
      </p:sp>
      <p:sp>
        <p:nvSpPr>
          <p:cNvPr id="22" name="TextBox 22"/>
          <p:cNvSpPr txBox="1"/>
          <p:nvPr/>
        </p:nvSpPr>
        <p:spPr>
          <a:xfrm>
            <a:off x="7795585" y="6725244"/>
            <a:ext cx="2927503" cy="637803"/>
          </a:xfrm>
          <a:prstGeom prst="rect">
            <a:avLst/>
          </a:prstGeom>
        </p:spPr>
        <p:txBody>
          <a:bodyPr wrap="square" lIns="0" tIns="0" rIns="0" bIns="0" rtlCol="0" anchor="t">
            <a:spAutoFit/>
          </a:bodyPr>
          <a:lstStyle/>
          <a:p>
            <a:pPr algn="ctr">
              <a:lnSpc>
                <a:spcPts val="5185"/>
              </a:lnSpc>
              <a:spcBef>
                <a:spcPct val="0"/>
              </a:spcBef>
            </a:pPr>
            <a:r>
              <a:rPr lang="en-US" sz="3757" b="1" dirty="0">
                <a:solidFill>
                  <a:srgbClr val="051D40"/>
                </a:solidFill>
                <a:latin typeface="DM Sans Bold"/>
              </a:rPr>
              <a:t>visuals</a:t>
            </a:r>
            <a:endParaRPr lang="en-US" sz="3757" b="1" dirty="0">
              <a:solidFill>
                <a:srgbClr val="051D40"/>
              </a:solidFill>
              <a:latin typeface="DM Sans Bold"/>
              <a:sym typeface="DM Sans Bold"/>
            </a:endParaRPr>
          </a:p>
        </p:txBody>
      </p:sp>
      <p:sp>
        <p:nvSpPr>
          <p:cNvPr id="23" name="TextBox 23"/>
          <p:cNvSpPr txBox="1"/>
          <p:nvPr/>
        </p:nvSpPr>
        <p:spPr>
          <a:xfrm>
            <a:off x="1796439" y="4536411"/>
            <a:ext cx="4490889" cy="607089"/>
          </a:xfrm>
          <a:prstGeom prst="rect">
            <a:avLst/>
          </a:prstGeom>
        </p:spPr>
        <p:txBody>
          <a:bodyPr lIns="0" tIns="0" rIns="0" bIns="0" rtlCol="0" anchor="t">
            <a:spAutoFit/>
          </a:bodyPr>
          <a:lstStyle/>
          <a:p>
            <a:pPr marL="342900" lvl="0" indent="-342900" algn="r">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Created relationships between tables..</a:t>
            </a:r>
          </a:p>
        </p:txBody>
      </p:sp>
      <p:sp>
        <p:nvSpPr>
          <p:cNvPr id="24" name="TextBox 24"/>
          <p:cNvSpPr txBox="1"/>
          <p:nvPr/>
        </p:nvSpPr>
        <p:spPr>
          <a:xfrm>
            <a:off x="12564882" y="5654141"/>
            <a:ext cx="4884918" cy="607089"/>
          </a:xfrm>
          <a:prstGeom prst="rect">
            <a:avLst/>
          </a:prstGeom>
        </p:spPr>
        <p:txBody>
          <a:bodyPr lIns="0" tIns="0" rIns="0" bIns="0" rtlCol="0" anchor="t">
            <a:spAutoFit/>
          </a:bodyPr>
          <a:lstStyle/>
          <a:p>
            <a:pPr marL="342900" lvl="0" indent="-342900" algn="l">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Used DAX functions for calculated columns and measures</a:t>
            </a:r>
          </a:p>
        </p:txBody>
      </p:sp>
      <p:sp>
        <p:nvSpPr>
          <p:cNvPr id="25" name="TextBox 25"/>
          <p:cNvSpPr txBox="1"/>
          <p:nvPr/>
        </p:nvSpPr>
        <p:spPr>
          <a:xfrm>
            <a:off x="11877650" y="7889211"/>
            <a:ext cx="5353891" cy="607089"/>
          </a:xfrm>
          <a:prstGeom prst="rect">
            <a:avLst/>
          </a:prstGeom>
        </p:spPr>
        <p:txBody>
          <a:bodyPr wrap="square" lIns="0" tIns="0" rIns="0" bIns="0" rtlCol="0" anchor="t">
            <a:spAutoFit/>
          </a:bodyPr>
          <a:lstStyle/>
          <a:p>
            <a:pPr marL="342900" lvl="0" indent="-342900" algn="r">
              <a:lnSpc>
                <a:spcPts val="2355"/>
              </a:lnSpc>
              <a:buFont typeface="Arial" panose="020B0604020202020204" pitchFamily="34" charset="0"/>
              <a:buChar char="•"/>
            </a:pPr>
            <a:r>
              <a:rPr lang="en-US" sz="1869" u="none" strike="noStrike" dirty="0">
                <a:solidFill>
                  <a:srgbClr val="FFFFFF"/>
                </a:solidFill>
                <a:latin typeface="DM Sans"/>
                <a:ea typeface="DM Sans"/>
                <a:cs typeface="DM Sans"/>
                <a:sym typeface="DM Sans"/>
              </a:rPr>
              <a:t>Designed interactive visuals to highlight trends. Added slicers for better filtering.</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5">
            <a:extLst>
              <a:ext uri="{FF2B5EF4-FFF2-40B4-BE49-F238E27FC236}">
                <a16:creationId xmlns:a16="http://schemas.microsoft.com/office/drawing/2014/main" id="{50CAF78B-3E8F-3287-7C9B-621038844938}"/>
              </a:ext>
            </a:extLst>
          </p:cNvPr>
          <p:cNvSpPr txBox="1"/>
          <p:nvPr/>
        </p:nvSpPr>
        <p:spPr>
          <a:xfrm>
            <a:off x="1524000" y="876300"/>
            <a:ext cx="7663130" cy="830997"/>
          </a:xfrm>
          <a:prstGeom prst="rect">
            <a:avLst/>
          </a:prstGeom>
          <a:noFill/>
        </p:spPr>
        <p:txBody>
          <a:bodyPr wrap="square" rtlCol="0">
            <a:spAutoFit/>
          </a:bodyPr>
          <a:lstStyle/>
          <a:p>
            <a:r>
              <a:rPr lang="en-US" sz="4800" b="1" dirty="0">
                <a:solidFill>
                  <a:schemeClr val="bg1"/>
                </a:solidFill>
                <a:effectLst>
                  <a:outerShdw blurRad="38100" dist="38100" dir="2700000" algn="tl">
                    <a:srgbClr val="000000">
                      <a:alpha val="43137"/>
                    </a:srgbClr>
                  </a:outerShdw>
                </a:effectLst>
              </a:rPr>
              <a:t>Data Processing Pipeline</a:t>
            </a:r>
          </a:p>
        </p:txBody>
      </p:sp>
      <p:sp>
        <p:nvSpPr>
          <p:cNvPr id="29" name="TextBox 24">
            <a:extLst>
              <a:ext uri="{FF2B5EF4-FFF2-40B4-BE49-F238E27FC236}">
                <a16:creationId xmlns:a16="http://schemas.microsoft.com/office/drawing/2014/main" id="{E368299C-CD97-CB19-39A6-0501C671FE1E}"/>
              </a:ext>
            </a:extLst>
          </p:cNvPr>
          <p:cNvSpPr txBox="1"/>
          <p:nvPr/>
        </p:nvSpPr>
        <p:spPr>
          <a:xfrm>
            <a:off x="1954802" y="6582480"/>
            <a:ext cx="5171422" cy="923330"/>
          </a:xfrm>
          <a:prstGeom prst="rect">
            <a:avLst/>
          </a:prstGeom>
        </p:spPr>
        <p:txBody>
          <a:bodyPr wrap="square" lIns="0" tIns="0" rIns="0" bIns="0" rtlCol="0" anchor="t">
            <a:spAutoFit/>
          </a:bodyPr>
          <a:lstStyle/>
          <a:p>
            <a:pPr marL="342900" lvl="0" indent="-342900" algn="l">
              <a:lnSpc>
                <a:spcPts val="2355"/>
              </a:lnSpc>
              <a:buFont typeface="Arial" panose="020B0604020202020204" pitchFamily="34" charset="0"/>
              <a:buChar char="•"/>
            </a:pPr>
            <a:r>
              <a:rPr lang="en-US" sz="2000" dirty="0">
                <a:solidFill>
                  <a:schemeClr val="bg1"/>
                </a:solidFill>
              </a:rPr>
              <a:t>Summarized the most critical findings from the analysis, highlighting trends, patterns, and key takeaways for decision-making.</a:t>
            </a:r>
            <a:endParaRPr lang="en-US" sz="1869" u="none" strike="noStrike" dirty="0">
              <a:solidFill>
                <a:schemeClr val="bg1"/>
              </a:solidFill>
              <a:latin typeface="DM Sans"/>
              <a:ea typeface="DM Sans"/>
              <a:cs typeface="DM Sans"/>
              <a:sym typeface="DM Sans"/>
            </a:endParaRPr>
          </a:p>
        </p:txBody>
      </p:sp>
      <p:sp>
        <p:nvSpPr>
          <p:cNvPr id="31" name="Freeform 15">
            <a:extLst>
              <a:ext uri="{FF2B5EF4-FFF2-40B4-BE49-F238E27FC236}">
                <a16:creationId xmlns:a16="http://schemas.microsoft.com/office/drawing/2014/main" id="{E08D7835-F27D-DDA1-CFDE-2838CB5AF4C3}"/>
              </a:ext>
            </a:extLst>
          </p:cNvPr>
          <p:cNvSpPr/>
          <p:nvPr/>
        </p:nvSpPr>
        <p:spPr>
          <a:xfrm rot="10800000">
            <a:off x="7249336" y="8648696"/>
            <a:ext cx="4161751" cy="1056491"/>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chemeClr val="accent1">
              <a:lumMod val="20000"/>
              <a:lumOff val="80000"/>
            </a:schemeClr>
          </a:solidFill>
        </p:spPr>
        <p:txBody>
          <a:bodyPr/>
          <a:lstStyle/>
          <a:p>
            <a:endParaRPr lang="en-US" dirty="0"/>
          </a:p>
        </p:txBody>
      </p:sp>
      <p:sp>
        <p:nvSpPr>
          <p:cNvPr id="34" name="Freeform 3">
            <a:extLst>
              <a:ext uri="{FF2B5EF4-FFF2-40B4-BE49-F238E27FC236}">
                <a16:creationId xmlns:a16="http://schemas.microsoft.com/office/drawing/2014/main" id="{9D3077AC-D465-3A9D-82F5-22BC678BE0C8}"/>
              </a:ext>
            </a:extLst>
          </p:cNvPr>
          <p:cNvSpPr/>
          <p:nvPr/>
        </p:nvSpPr>
        <p:spPr>
          <a:xfrm rot="10800000">
            <a:off x="6364191" y="2471861"/>
            <a:ext cx="4161750" cy="1071434"/>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27457B"/>
          </a:solidFill>
        </p:spPr>
        <p:txBody>
          <a:bodyPr/>
          <a:lstStyle/>
          <a:p>
            <a:endParaRPr lang="en-US" dirty="0"/>
          </a:p>
        </p:txBody>
      </p:sp>
      <p:sp>
        <p:nvSpPr>
          <p:cNvPr id="36" name="TextBox 18">
            <a:extLst>
              <a:ext uri="{FF2B5EF4-FFF2-40B4-BE49-F238E27FC236}">
                <a16:creationId xmlns:a16="http://schemas.microsoft.com/office/drawing/2014/main" id="{51FC923C-5419-3F6E-CD35-F8BE799C249E}"/>
              </a:ext>
            </a:extLst>
          </p:cNvPr>
          <p:cNvSpPr txBox="1"/>
          <p:nvPr/>
        </p:nvSpPr>
        <p:spPr>
          <a:xfrm>
            <a:off x="6942459" y="2628900"/>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Dataset</a:t>
            </a:r>
          </a:p>
        </p:txBody>
      </p:sp>
      <p:sp>
        <p:nvSpPr>
          <p:cNvPr id="37" name="TextBox 21">
            <a:extLst>
              <a:ext uri="{FF2B5EF4-FFF2-40B4-BE49-F238E27FC236}">
                <a16:creationId xmlns:a16="http://schemas.microsoft.com/office/drawing/2014/main" id="{D0A44490-0435-0417-1F72-C78AC56401DD}"/>
              </a:ext>
            </a:extLst>
          </p:cNvPr>
          <p:cNvSpPr txBox="1"/>
          <p:nvPr/>
        </p:nvSpPr>
        <p:spPr>
          <a:xfrm>
            <a:off x="7977799" y="8857241"/>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Dashboard</a:t>
            </a:r>
          </a:p>
        </p:txBody>
      </p:sp>
      <p:sp>
        <p:nvSpPr>
          <p:cNvPr id="38" name="TextBox 23">
            <a:extLst>
              <a:ext uri="{FF2B5EF4-FFF2-40B4-BE49-F238E27FC236}">
                <a16:creationId xmlns:a16="http://schemas.microsoft.com/office/drawing/2014/main" id="{46F60E28-FDD3-B10A-4945-8E8947BF4B18}"/>
              </a:ext>
            </a:extLst>
          </p:cNvPr>
          <p:cNvSpPr txBox="1"/>
          <p:nvPr/>
        </p:nvSpPr>
        <p:spPr>
          <a:xfrm>
            <a:off x="1610541" y="2781300"/>
            <a:ext cx="4490889" cy="1134028"/>
          </a:xfrm>
          <a:prstGeom prst="rect">
            <a:avLst/>
          </a:prstGeom>
        </p:spPr>
        <p:txBody>
          <a:bodyPr lIns="0" tIns="0" rIns="0" bIns="0" rtlCol="0" anchor="t">
            <a:spAutoFit/>
          </a:bodyPr>
          <a:lstStyle/>
          <a:p>
            <a:pPr marL="342900" indent="-342900" algn="l">
              <a:lnSpc>
                <a:spcPts val="2143"/>
              </a:lnSpc>
              <a:spcBef>
                <a:spcPts val="300"/>
              </a:spcBef>
              <a:buFont typeface="Arial" panose="020B0604020202020204" pitchFamily="34" charset="0"/>
              <a:buChar char="•"/>
            </a:pPr>
            <a:r>
              <a:rPr lang="en-US" sz="1869" dirty="0">
                <a:solidFill>
                  <a:srgbClr val="FFFFFF"/>
                </a:solidFill>
                <a:latin typeface="DM Sans"/>
              </a:rPr>
              <a:t>CSV file were imported into Power BI to begin the analysis.</a:t>
            </a:r>
          </a:p>
          <a:p>
            <a:pPr>
              <a:buNone/>
            </a:pPr>
            <a:br>
              <a:rPr lang="en-US" sz="2000" dirty="0"/>
            </a:br>
            <a:endParaRPr lang="en-US" sz="1869" u="none" strike="noStrike" dirty="0">
              <a:solidFill>
                <a:srgbClr val="FFFFFF"/>
              </a:solidFill>
              <a:latin typeface="DM Sans"/>
              <a:ea typeface="DM Sans"/>
              <a:cs typeface="DM Sans"/>
              <a:sym typeface="DM Sans"/>
            </a:endParaRPr>
          </a:p>
        </p:txBody>
      </p:sp>
      <p:sp>
        <p:nvSpPr>
          <p:cNvPr id="39" name="TextBox 25">
            <a:extLst>
              <a:ext uri="{FF2B5EF4-FFF2-40B4-BE49-F238E27FC236}">
                <a16:creationId xmlns:a16="http://schemas.microsoft.com/office/drawing/2014/main" id="{8937DD9E-EFEC-7122-0889-870687B3F5D3}"/>
              </a:ext>
            </a:extLst>
          </p:cNvPr>
          <p:cNvSpPr txBox="1"/>
          <p:nvPr/>
        </p:nvSpPr>
        <p:spPr>
          <a:xfrm>
            <a:off x="1905801" y="8724900"/>
            <a:ext cx="5506389" cy="914866"/>
          </a:xfrm>
          <a:prstGeom prst="rect">
            <a:avLst/>
          </a:prstGeom>
        </p:spPr>
        <p:txBody>
          <a:bodyPr wrap="square" lIns="0" tIns="0" rIns="0" bIns="0" rtlCol="0" anchor="t">
            <a:spAutoFit/>
          </a:bodyPr>
          <a:lstStyle/>
          <a:p>
            <a:pPr marL="342900" indent="-342900">
              <a:lnSpc>
                <a:spcPts val="2355"/>
              </a:lnSpc>
              <a:spcBef>
                <a:spcPts val="1029"/>
              </a:spcBef>
              <a:spcAft>
                <a:spcPts val="1029"/>
              </a:spcAft>
              <a:buFont typeface="Arial" panose="020B0604020202020204" pitchFamily="34" charset="0"/>
              <a:buChar char="•"/>
            </a:pPr>
            <a:r>
              <a:rPr lang="en-US" sz="1869" dirty="0">
                <a:solidFill>
                  <a:srgbClr val="FFFFFF"/>
                </a:solidFill>
                <a:latin typeface="DM Sans"/>
              </a:rPr>
              <a:t>Designed an executive-level dashboard presenting core analytical insights through curated visualizations</a:t>
            </a:r>
            <a:r>
              <a:rPr lang="ar-EG" sz="1869" dirty="0">
                <a:solidFill>
                  <a:srgbClr val="FFFFFF"/>
                </a:solidFill>
                <a:latin typeface="DM Sans"/>
              </a:rPr>
              <a:t>.</a:t>
            </a:r>
            <a:endParaRPr lang="en-US" sz="1869" dirty="0">
              <a:solidFill>
                <a:srgbClr val="FFFFFF"/>
              </a:solidFill>
              <a:latin typeface="DM Sans"/>
            </a:endParaRPr>
          </a:p>
        </p:txBody>
      </p:sp>
      <p:pic>
        <p:nvPicPr>
          <p:cNvPr id="30" name="Picture 29" descr="A close-up of a sign&#10;&#10;AI-generated content may be incorrect.">
            <a:extLst>
              <a:ext uri="{FF2B5EF4-FFF2-40B4-BE49-F238E27FC236}">
                <a16:creationId xmlns:a16="http://schemas.microsoft.com/office/drawing/2014/main" id="{E9496E47-6067-05B1-57C9-F736E4F9E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32" name="Picture 31" descr="A logo of a globe and a graduation cap&#10;&#10;AI-generated content may be incorrect.">
            <a:extLst>
              <a:ext uri="{FF2B5EF4-FFF2-40B4-BE49-F238E27FC236}">
                <a16:creationId xmlns:a16="http://schemas.microsoft.com/office/drawing/2014/main" id="{4FB528DA-DA32-19AB-AF19-BA6850BDDF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a:solidFill>
                  <a:srgbClr val="FFFFFF"/>
                </a:solidFill>
                <a:latin typeface="Now Bold"/>
                <a:ea typeface="Now Bold"/>
                <a:cs typeface="Now Bold"/>
                <a:sym typeface="Now Bold"/>
              </a:rPr>
              <a:t>STEPS</a:t>
            </a:r>
          </a:p>
        </p:txBody>
      </p:sp>
      <p:sp>
        <p:nvSpPr>
          <p:cNvPr id="15" name="TextBox 15"/>
          <p:cNvSpPr txBox="1"/>
          <p:nvPr/>
        </p:nvSpPr>
        <p:spPr>
          <a:xfrm>
            <a:off x="2401862" y="276034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01</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3475540" y="2950246"/>
            <a:ext cx="6246510" cy="1653914"/>
          </a:xfrm>
          <a:prstGeom prst="rect">
            <a:avLst/>
          </a:prstGeom>
        </p:spPr>
        <p:txBody>
          <a:bodyPr wrap="square" lIns="0" tIns="0" rIns="0" bIns="0" rtlCol="0" anchor="t">
            <a:spAutoFit/>
          </a:bodyPr>
          <a:lstStyle/>
          <a:p>
            <a:pPr lvl="0" algn="l">
              <a:lnSpc>
                <a:spcPts val="2643"/>
              </a:lnSpc>
              <a:spcBef>
                <a:spcPct val="0"/>
              </a:spcBef>
            </a:pPr>
            <a:r>
              <a:rPr lang="en-US" sz="2400" b="1" u="none" strike="noStrike" dirty="0">
                <a:solidFill>
                  <a:srgbClr val="4BD1FB"/>
                </a:solidFill>
                <a:latin typeface="DM Sans"/>
                <a:ea typeface="DM Sans"/>
                <a:cs typeface="DM Sans"/>
                <a:sym typeface="DM Sans"/>
              </a:rPr>
              <a:t>Data Cleaning </a:t>
            </a:r>
            <a:r>
              <a:rPr lang="en-US" sz="2400" b="1" dirty="0">
                <a:solidFill>
                  <a:schemeClr val="bg1"/>
                </a:solidFill>
              </a:rPr>
              <a:t>(</a:t>
            </a:r>
            <a:r>
              <a:rPr lang="en-US" sz="2400" b="1" dirty="0">
                <a:solidFill>
                  <a:schemeClr val="bg1"/>
                </a:solidFill>
                <a:effectLst>
                  <a:outerShdw blurRad="38100" dist="38100" dir="2700000" algn="tl">
                    <a:srgbClr val="000000">
                      <a:alpha val="43137"/>
                    </a:srgbClr>
                  </a:outerShdw>
                </a:effectLst>
                <a:latin typeface="DM Sans" pitchFamily="2" charset="0"/>
              </a:rPr>
              <a:t>Before Transformation</a:t>
            </a:r>
            <a:r>
              <a:rPr lang="en-US" sz="2400" dirty="0">
                <a:solidFill>
                  <a:schemeClr val="bg1"/>
                </a:solidFill>
              </a:rPr>
              <a:t>)</a:t>
            </a:r>
            <a:r>
              <a:rPr lang="en-US" sz="2400" b="1" u="none" strike="noStrike" dirty="0">
                <a:solidFill>
                  <a:srgbClr val="4BD1FB"/>
                </a:solidFill>
                <a:latin typeface="DM Sans"/>
                <a:ea typeface="DM Sans"/>
                <a:cs typeface="DM Sans"/>
                <a:sym typeface="DM Sans"/>
              </a:rPr>
              <a:t>: </a:t>
            </a:r>
            <a:br>
              <a:rPr lang="en-US" sz="2400" b="1" u="none" strike="noStrike" dirty="0">
                <a:solidFill>
                  <a:srgbClr val="4BD1FB"/>
                </a:solidFill>
                <a:latin typeface="DM Sans"/>
                <a:ea typeface="DM Sans"/>
                <a:cs typeface="DM Sans"/>
                <a:sym typeface="DM Sans"/>
              </a:rPr>
            </a:br>
            <a:br>
              <a:rPr lang="en-US" sz="2400" b="1" u="none" strike="noStrike" dirty="0">
                <a:solidFill>
                  <a:srgbClr val="4BD1FB"/>
                </a:solidFill>
                <a:latin typeface="DM Sans"/>
                <a:ea typeface="DM Sans"/>
                <a:cs typeface="DM Sans"/>
                <a:sym typeface="DM Sans"/>
              </a:rPr>
            </a:br>
            <a:endParaRPr lang="en-US" sz="2400" b="1" u="none" strike="noStrike" dirty="0">
              <a:solidFill>
                <a:schemeClr val="bg1"/>
              </a:solidFill>
              <a:latin typeface="DM Sans"/>
              <a:ea typeface="DM Sans"/>
              <a:cs typeface="DM Sans"/>
              <a:sym typeface="DM Sans"/>
            </a:endParaRPr>
          </a:p>
          <a:p>
            <a:pPr marL="0" lvl="0" indent="0" algn="l">
              <a:lnSpc>
                <a:spcPts val="2643"/>
              </a:lnSpc>
              <a:spcBef>
                <a:spcPct val="0"/>
              </a:spcBef>
            </a:pPr>
            <a:endParaRPr lang="en-US" sz="2400" b="1" u="none" strike="noStrike" dirty="0">
              <a:solidFill>
                <a:srgbClr val="4BD1FB"/>
              </a:solidFill>
              <a:latin typeface="DM Sans"/>
              <a:ea typeface="DM Sans"/>
              <a:cs typeface="DM Sans"/>
              <a:sym typeface="DM Sans"/>
            </a:endParaRPr>
          </a:p>
          <a:p>
            <a:pPr marL="0" lvl="0" indent="0" algn="l">
              <a:lnSpc>
                <a:spcPts val="2643"/>
              </a:lnSpc>
              <a:spcBef>
                <a:spcPct val="0"/>
              </a:spcBef>
            </a:pPr>
            <a:endParaRPr lang="en-US" sz="1915" u="none" strike="noStrike" dirty="0">
              <a:solidFill>
                <a:srgbClr val="FFFFFF"/>
              </a:solidFill>
              <a:latin typeface="DM Sans"/>
              <a:ea typeface="DM Sans"/>
              <a:cs typeface="DM Sans"/>
              <a:sym typeface="DM Sans"/>
            </a:endParaRPr>
          </a:p>
        </p:txBody>
      </p:sp>
      <p:sp>
        <p:nvSpPr>
          <p:cNvPr id="26" name="AutoShape 26"/>
          <p:cNvSpPr/>
          <p:nvPr/>
        </p:nvSpPr>
        <p:spPr>
          <a:xfrm flipH="1" flipV="1">
            <a:off x="2596623" y="3511156"/>
            <a:ext cx="586120" cy="0"/>
          </a:xfrm>
          <a:prstGeom prst="line">
            <a:avLst/>
          </a:prstGeom>
          <a:ln w="47625" cap="flat">
            <a:solidFill>
              <a:srgbClr val="4BD1FB"/>
            </a:solidFill>
            <a:prstDash val="solid"/>
            <a:headEnd type="none" w="sm" len="sm"/>
            <a:tailEnd type="none" w="sm" len="sm"/>
          </a:ln>
        </p:spPr>
        <p:txBody>
          <a:bodyPr/>
          <a:lstStyle/>
          <a:p>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912" y="4153831"/>
            <a:ext cx="13716000" cy="5527184"/>
          </a:xfrm>
          <a:prstGeom prst="rect">
            <a:avLst/>
          </a:prstGeom>
          <a:ln>
            <a:noFill/>
          </a:ln>
          <a:effectLst>
            <a:outerShdw blurRad="292100" dist="139700" dir="2700000" algn="tl" rotWithShape="0">
              <a:srgbClr val="333333">
                <a:alpha val="65000"/>
              </a:srgbClr>
            </a:outerShdw>
          </a:effectLst>
        </p:spPr>
      </p:pic>
      <p:pic>
        <p:nvPicPr>
          <p:cNvPr id="2" name="Picture 1" descr="A close-up of a sign&#10;&#10;AI-generated content may be incorrect.">
            <a:extLst>
              <a:ext uri="{FF2B5EF4-FFF2-40B4-BE49-F238E27FC236}">
                <a16:creationId xmlns:a16="http://schemas.microsoft.com/office/drawing/2014/main" id="{EBEF62AA-7936-EA2B-5916-4EE269BCD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3" name="Picture 2" descr="A logo of a globe and a graduation cap&#10;&#10;AI-generated content may be incorrect.">
            <a:extLst>
              <a:ext uri="{FF2B5EF4-FFF2-40B4-BE49-F238E27FC236}">
                <a16:creationId xmlns:a16="http://schemas.microsoft.com/office/drawing/2014/main" id="{54E81997-37A1-169A-CE8A-F619F935F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9FA8B7A9-0F58-091B-6046-3A7AF0FA6A2B}"/>
                  </a:ext>
                </a:extLst>
              </p14:cNvPr>
              <p14:cNvContentPartPr/>
              <p14:nvPr/>
            </p14:nvContentPartPr>
            <p14:xfrm>
              <a:off x="-2700617" y="5921177"/>
              <a:ext cx="360" cy="360"/>
            </p14:xfrm>
          </p:contentPart>
        </mc:Choice>
        <mc:Fallback>
          <p:pic>
            <p:nvPicPr>
              <p:cNvPr id="4" name="Ink 3">
                <a:extLst>
                  <a:ext uri="{FF2B5EF4-FFF2-40B4-BE49-F238E27FC236}">
                    <a16:creationId xmlns:a16="http://schemas.microsoft.com/office/drawing/2014/main" id="{9FA8B7A9-0F58-091B-6046-3A7AF0FA6A2B}"/>
                  </a:ext>
                </a:extLst>
              </p:cNvPr>
              <p:cNvPicPr/>
              <p:nvPr/>
            </p:nvPicPr>
            <p:blipFill>
              <a:blip r:embed="rId8"/>
              <a:stretch>
                <a:fillRect/>
              </a:stretch>
            </p:blipFill>
            <p:spPr>
              <a:xfrm>
                <a:off x="-2706737" y="591505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89DA9102-0B15-24C6-1DDB-0F146B3A7E8C}"/>
                  </a:ext>
                </a:extLst>
              </p14:cNvPr>
              <p14:cNvContentPartPr/>
              <p14:nvPr/>
            </p14:nvContentPartPr>
            <p14:xfrm>
              <a:off x="2002063" y="3679097"/>
              <a:ext cx="360" cy="360"/>
            </p14:xfrm>
          </p:contentPart>
        </mc:Choice>
        <mc:Fallback>
          <p:pic>
            <p:nvPicPr>
              <p:cNvPr id="5" name="Ink 4">
                <a:extLst>
                  <a:ext uri="{FF2B5EF4-FFF2-40B4-BE49-F238E27FC236}">
                    <a16:creationId xmlns:a16="http://schemas.microsoft.com/office/drawing/2014/main" id="{89DA9102-0B15-24C6-1DDB-0F146B3A7E8C}"/>
                  </a:ext>
                </a:extLst>
              </p:cNvPr>
              <p:cNvPicPr/>
              <p:nvPr/>
            </p:nvPicPr>
            <p:blipFill>
              <a:blip r:embed="rId8"/>
              <a:stretch>
                <a:fillRect/>
              </a:stretch>
            </p:blipFill>
            <p:spPr>
              <a:xfrm>
                <a:off x="1995943" y="3672977"/>
                <a:ext cx="12600" cy="12600"/>
              </a:xfrm>
              <a:prstGeom prst="rect">
                <a:avLst/>
              </a:prstGeom>
            </p:spPr>
          </p:pic>
        </mc:Fallback>
      </mc:AlternateContent>
    </p:spTree>
    <p:extLst>
      <p:ext uri="{BB962C8B-B14F-4D97-AF65-F5344CB8AC3E}">
        <p14:creationId xmlns:p14="http://schemas.microsoft.com/office/powerpoint/2010/main" val="329614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a:solidFill>
                  <a:srgbClr val="FFFFFF"/>
                </a:solidFill>
                <a:latin typeface="Now Bold"/>
                <a:ea typeface="Now Bold"/>
                <a:cs typeface="Now Bold"/>
                <a:sym typeface="Now Bold"/>
              </a:rPr>
              <a:t>STEPS</a:t>
            </a:r>
          </a:p>
        </p:txBody>
      </p:sp>
      <p:sp>
        <p:nvSpPr>
          <p:cNvPr id="15" name="TextBox 15"/>
          <p:cNvSpPr txBox="1"/>
          <p:nvPr/>
        </p:nvSpPr>
        <p:spPr>
          <a:xfrm>
            <a:off x="2401862" y="276034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01</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p:cNvSpPr txBox="1"/>
          <p:nvPr/>
        </p:nvSpPr>
        <p:spPr>
          <a:xfrm>
            <a:off x="3475540" y="2950246"/>
            <a:ext cx="6246510" cy="1653914"/>
          </a:xfrm>
          <a:prstGeom prst="rect">
            <a:avLst/>
          </a:prstGeom>
        </p:spPr>
        <p:txBody>
          <a:bodyPr wrap="square" lIns="0" tIns="0" rIns="0" bIns="0" rtlCol="0" anchor="t">
            <a:spAutoFit/>
          </a:bodyPr>
          <a:lstStyle/>
          <a:p>
            <a:pPr lvl="0">
              <a:lnSpc>
                <a:spcPts val="2643"/>
              </a:lnSpc>
              <a:spcBef>
                <a:spcPct val="0"/>
              </a:spcBef>
            </a:pPr>
            <a:r>
              <a:rPr lang="en-US" sz="2400" b="1" u="none" strike="noStrike" dirty="0">
                <a:solidFill>
                  <a:srgbClr val="4BD1FB"/>
                </a:solidFill>
                <a:latin typeface="DM Sans"/>
                <a:ea typeface="DM Sans"/>
                <a:cs typeface="DM Sans"/>
                <a:sym typeface="DM Sans"/>
              </a:rPr>
              <a:t>Data Cleaning </a:t>
            </a:r>
            <a:r>
              <a:rPr lang="en-US" sz="2400" b="1" dirty="0">
                <a:solidFill>
                  <a:schemeClr val="bg1"/>
                </a:solidFill>
              </a:rPr>
              <a:t>(</a:t>
            </a:r>
            <a:r>
              <a:rPr lang="en-US" sz="2400" b="1" dirty="0">
                <a:solidFill>
                  <a:schemeClr val="bg1"/>
                </a:solidFill>
                <a:latin typeface="DM Sans" pitchFamily="2" charset="0"/>
              </a:rPr>
              <a:t>Process</a:t>
            </a:r>
            <a:r>
              <a:rPr lang="en-US" sz="2400" b="1" dirty="0">
                <a:solidFill>
                  <a:schemeClr val="bg1"/>
                </a:solidFill>
              </a:rPr>
              <a:t>)</a:t>
            </a:r>
            <a:r>
              <a:rPr lang="en-US" sz="2400" b="1" dirty="0">
                <a:solidFill>
                  <a:srgbClr val="4BD1FB"/>
                </a:solidFill>
                <a:latin typeface="DM Sans"/>
                <a:ea typeface="DM Sans"/>
                <a:cs typeface="DM Sans"/>
                <a:sym typeface="DM Sans"/>
              </a:rPr>
              <a:t>:</a:t>
            </a:r>
            <a:br>
              <a:rPr lang="en-US" sz="2400" b="1" dirty="0">
                <a:solidFill>
                  <a:srgbClr val="4BD1FB"/>
                </a:solidFill>
                <a:latin typeface="DM Sans"/>
                <a:ea typeface="DM Sans"/>
                <a:cs typeface="DM Sans"/>
                <a:sym typeface="DM Sans"/>
              </a:rPr>
            </a:br>
            <a:br>
              <a:rPr lang="en-US" sz="2400" b="1" dirty="0">
                <a:solidFill>
                  <a:srgbClr val="4BD1FB"/>
                </a:solidFill>
                <a:latin typeface="DM Sans"/>
                <a:ea typeface="DM Sans"/>
                <a:cs typeface="DM Sans"/>
                <a:sym typeface="DM Sans"/>
              </a:rPr>
            </a:br>
            <a:endParaRPr lang="en-US" sz="2400" b="1" u="none" strike="noStrike" dirty="0">
              <a:solidFill>
                <a:srgbClr val="4BD1FB"/>
              </a:solidFill>
              <a:latin typeface="DM Sans"/>
              <a:ea typeface="DM Sans"/>
              <a:cs typeface="DM Sans"/>
              <a:sym typeface="DM Sans"/>
            </a:endParaRPr>
          </a:p>
          <a:p>
            <a:pPr marL="0" lvl="0" indent="0" algn="l">
              <a:lnSpc>
                <a:spcPts val="2643"/>
              </a:lnSpc>
              <a:spcBef>
                <a:spcPct val="0"/>
              </a:spcBef>
            </a:pPr>
            <a:endParaRPr lang="en-US" sz="2400" b="1" u="none" strike="noStrike" dirty="0">
              <a:solidFill>
                <a:srgbClr val="4BD1FB"/>
              </a:solidFill>
              <a:latin typeface="DM Sans"/>
              <a:ea typeface="DM Sans"/>
              <a:cs typeface="DM Sans"/>
              <a:sym typeface="DM Sans"/>
            </a:endParaRPr>
          </a:p>
          <a:p>
            <a:pPr marL="0" lvl="0" indent="0" algn="l">
              <a:lnSpc>
                <a:spcPts val="2643"/>
              </a:lnSpc>
              <a:spcBef>
                <a:spcPct val="0"/>
              </a:spcBef>
            </a:pPr>
            <a:endParaRPr lang="en-US" sz="1915" u="none" strike="noStrike" dirty="0">
              <a:solidFill>
                <a:srgbClr val="FFFFFF"/>
              </a:solidFill>
              <a:latin typeface="DM Sans"/>
              <a:ea typeface="DM Sans"/>
              <a:cs typeface="DM Sans"/>
              <a:sym typeface="DM Sans"/>
            </a:endParaRPr>
          </a:p>
        </p:txBody>
      </p:sp>
      <p:sp>
        <p:nvSpPr>
          <p:cNvPr id="26" name="AutoShape 26"/>
          <p:cNvSpPr/>
          <p:nvPr/>
        </p:nvSpPr>
        <p:spPr>
          <a:xfrm flipH="1" flipV="1">
            <a:off x="2596623" y="3511156"/>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 name="TextBox 1">
            <a:extLst>
              <a:ext uri="{FF2B5EF4-FFF2-40B4-BE49-F238E27FC236}">
                <a16:creationId xmlns:a16="http://schemas.microsoft.com/office/drawing/2014/main" id="{DA974108-2A5A-15EE-B886-1D052DBC7D75}"/>
              </a:ext>
            </a:extLst>
          </p:cNvPr>
          <p:cNvSpPr txBox="1"/>
          <p:nvPr/>
        </p:nvSpPr>
        <p:spPr>
          <a:xfrm>
            <a:off x="2880689" y="3498927"/>
            <a:ext cx="14090284" cy="6186309"/>
          </a:xfrm>
          <a:prstGeom prst="rect">
            <a:avLst/>
          </a:prstGeom>
          <a:noFill/>
        </p:spPr>
        <p:txBody>
          <a:bodyPr wrap="square" rtlCol="0">
            <a:spAutoFit/>
          </a:bodyPr>
          <a:lstStyle/>
          <a:p>
            <a:pPr>
              <a:buNone/>
            </a:pPr>
            <a:endParaRPr lang="en-US" dirty="0"/>
          </a:p>
          <a:p>
            <a:r>
              <a:rPr lang="en-US" sz="2400" dirty="0">
                <a:solidFill>
                  <a:schemeClr val="bg1"/>
                </a:solidFill>
              </a:rPr>
              <a:t>Data was extracted for each transportation mode before COVID-19 by custom column.</a:t>
            </a: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br>
              <a:rPr lang="en-US" sz="2400" dirty="0">
                <a:solidFill>
                  <a:schemeClr val="bg1"/>
                </a:solidFill>
              </a:rPr>
            </a:br>
            <a:endParaRPr lang="en-US" sz="2400" dirty="0">
              <a:solidFill>
                <a:schemeClr val="bg1"/>
              </a:solidFill>
            </a:endParaRPr>
          </a:p>
          <a:p>
            <a:r>
              <a:rPr lang="en-US" sz="2400" dirty="0">
                <a:solidFill>
                  <a:schemeClr val="bg1"/>
                </a:solidFill>
              </a:rPr>
              <a:t>An </a:t>
            </a:r>
            <a:r>
              <a:rPr lang="en-US" sz="2400" b="1" dirty="0">
                <a:solidFill>
                  <a:schemeClr val="bg1"/>
                </a:solidFill>
              </a:rPr>
              <a:t>UNPIVOT</a:t>
            </a:r>
            <a:r>
              <a:rPr lang="en-US" sz="2400" dirty="0">
                <a:solidFill>
                  <a:schemeClr val="bg1"/>
                </a:solidFill>
              </a:rPr>
              <a:t> operation was performed to was applied to merge pre- and post-COVID ridership data into a single column.</a:t>
            </a:r>
            <a:br>
              <a:rPr lang="en-US" sz="2400" dirty="0">
                <a:solidFill>
                  <a:schemeClr val="bg1"/>
                </a:solidFill>
              </a:rPr>
            </a:br>
            <a:endParaRPr lang="en-US" sz="2400" dirty="0">
              <a:solidFill>
                <a:schemeClr val="bg1"/>
              </a:solidFill>
            </a:endParaRPr>
          </a:p>
          <a:p>
            <a:r>
              <a:rPr lang="en-US" sz="2400" dirty="0">
                <a:solidFill>
                  <a:schemeClr val="bg1"/>
                </a:solidFill>
              </a:rPr>
              <a:t>Three classifications were added: </a:t>
            </a:r>
          </a:p>
          <a:p>
            <a:pPr marL="800100" lvl="1" indent="-342900">
              <a:buFont typeface="Arial" panose="020B0604020202020204" pitchFamily="34" charset="0"/>
              <a:buChar char="•"/>
            </a:pPr>
            <a:r>
              <a:rPr lang="en-US" sz="2400" b="1" dirty="0">
                <a:solidFill>
                  <a:schemeClr val="bg1"/>
                </a:solidFill>
              </a:rPr>
              <a:t>Pre- and Post-COVID periods.</a:t>
            </a:r>
            <a:endParaRPr lang="en-US" sz="2400" dirty="0">
              <a:solidFill>
                <a:schemeClr val="bg1"/>
              </a:solidFill>
            </a:endParaRPr>
          </a:p>
          <a:p>
            <a:pPr marL="800100" lvl="1" indent="-342900">
              <a:buFont typeface="Arial" panose="020B0604020202020204" pitchFamily="34" charset="0"/>
              <a:buChar char="•"/>
            </a:pPr>
            <a:r>
              <a:rPr lang="en-US" sz="2400" b="1" dirty="0">
                <a:solidFill>
                  <a:schemeClr val="bg1"/>
                </a:solidFill>
              </a:rPr>
              <a:t>Seasonal classification.</a:t>
            </a:r>
            <a:endParaRPr lang="en-US" sz="2400" dirty="0">
              <a:solidFill>
                <a:schemeClr val="bg1"/>
              </a:solidFill>
            </a:endParaRPr>
          </a:p>
          <a:p>
            <a:pPr marL="800100" lvl="1" indent="-342900">
              <a:buFont typeface="Arial" panose="020B0604020202020204" pitchFamily="34" charset="0"/>
              <a:buChar char="•"/>
            </a:pPr>
            <a:r>
              <a:rPr lang="en-US" sz="2400" b="1" dirty="0">
                <a:solidFill>
                  <a:schemeClr val="bg1"/>
                </a:solidFill>
              </a:rPr>
              <a:t>Weekday vs. Weekend classification.</a:t>
            </a:r>
            <a:endParaRPr lang="en-US" sz="2400" dirty="0">
              <a:solidFill>
                <a:schemeClr val="bg1"/>
              </a:solidFill>
            </a:endParaRPr>
          </a:p>
          <a:p>
            <a:endParaRPr lang="en-US" dirty="0"/>
          </a:p>
        </p:txBody>
      </p:sp>
      <p:pic>
        <p:nvPicPr>
          <p:cNvPr id="3" name="Picture 2">
            <a:extLst>
              <a:ext uri="{FF2B5EF4-FFF2-40B4-BE49-F238E27FC236}">
                <a16:creationId xmlns:a16="http://schemas.microsoft.com/office/drawing/2014/main" id="{0591ECC8-0C19-AE4A-C394-3A582710A82F}"/>
              </a:ext>
            </a:extLst>
          </p:cNvPr>
          <p:cNvPicPr>
            <a:picLocks noChangeAspect="1"/>
          </p:cNvPicPr>
          <p:nvPr/>
        </p:nvPicPr>
        <p:blipFill>
          <a:blip r:embed="rId4"/>
          <a:stretch>
            <a:fillRect/>
          </a:stretch>
        </p:blipFill>
        <p:spPr>
          <a:xfrm>
            <a:off x="3182743" y="4431516"/>
            <a:ext cx="10380857" cy="1700259"/>
          </a:xfrm>
          <a:prstGeom prst="rect">
            <a:avLst/>
          </a:prstGeom>
        </p:spPr>
      </p:pic>
      <p:pic>
        <p:nvPicPr>
          <p:cNvPr id="4" name="Picture 3" descr="A close-up of a sign&#10;&#10;AI-generated content may be incorrect.">
            <a:extLst>
              <a:ext uri="{FF2B5EF4-FFF2-40B4-BE49-F238E27FC236}">
                <a16:creationId xmlns:a16="http://schemas.microsoft.com/office/drawing/2014/main" id="{EEF750C9-4774-8793-FC0A-42D2A3ED3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5" name="Picture 4" descr="A logo of a globe and a graduation cap&#10;&#10;AI-generated content may be incorrect.">
            <a:extLst>
              <a:ext uri="{FF2B5EF4-FFF2-40B4-BE49-F238E27FC236}">
                <a16:creationId xmlns:a16="http://schemas.microsoft.com/office/drawing/2014/main" id="{2DB271F6-C9D4-DBFB-B266-FF630A490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a:extLst>
            <a:ext uri="{FF2B5EF4-FFF2-40B4-BE49-F238E27FC236}">
              <a16:creationId xmlns:a16="http://schemas.microsoft.com/office/drawing/2014/main" id="{240B1B31-51B2-1C32-DD50-75C0716EAE3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7F32F67-E142-86B5-77BA-8ACAC6A1A1D9}"/>
              </a:ext>
            </a:extLst>
          </p:cNvPr>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a:solidFill>
                  <a:srgbClr val="FFFFFF"/>
                </a:solidFill>
                <a:latin typeface="Now Bold"/>
                <a:ea typeface="Now Bold"/>
                <a:cs typeface="Now Bold"/>
                <a:sym typeface="Now Bold"/>
              </a:rPr>
              <a:t>STEPS</a:t>
            </a:r>
          </a:p>
        </p:txBody>
      </p:sp>
      <p:sp>
        <p:nvSpPr>
          <p:cNvPr id="15" name="TextBox 15">
            <a:extLst>
              <a:ext uri="{FF2B5EF4-FFF2-40B4-BE49-F238E27FC236}">
                <a16:creationId xmlns:a16="http://schemas.microsoft.com/office/drawing/2014/main" id="{884F228A-0333-8D8C-30EA-1B65AEC5E9D7}"/>
              </a:ext>
            </a:extLst>
          </p:cNvPr>
          <p:cNvSpPr txBox="1"/>
          <p:nvPr/>
        </p:nvSpPr>
        <p:spPr>
          <a:xfrm>
            <a:off x="2401862" y="276034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dirty="0">
                <a:solidFill>
                  <a:srgbClr val="4BD1FB"/>
                </a:solidFill>
                <a:latin typeface="DM Sans Bold"/>
                <a:ea typeface="DM Sans Bold"/>
                <a:cs typeface="DM Sans Bold"/>
                <a:sym typeface="DM Sans Bold"/>
              </a:rPr>
              <a:t>01</a:t>
            </a:r>
          </a:p>
        </p:txBody>
      </p:sp>
      <p:sp>
        <p:nvSpPr>
          <p:cNvPr id="20" name="Freeform 20">
            <a:extLst>
              <a:ext uri="{FF2B5EF4-FFF2-40B4-BE49-F238E27FC236}">
                <a16:creationId xmlns:a16="http://schemas.microsoft.com/office/drawing/2014/main" id="{ED04F4BB-BAE4-2370-6624-9DA8B30ADA89}"/>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48749061-100C-67C0-D0D2-D9FFCF58275B}"/>
              </a:ext>
            </a:extLst>
          </p:cNvPr>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TextBox 22">
            <a:extLst>
              <a:ext uri="{FF2B5EF4-FFF2-40B4-BE49-F238E27FC236}">
                <a16:creationId xmlns:a16="http://schemas.microsoft.com/office/drawing/2014/main" id="{50500F4E-AF8B-D8DC-D48F-A144B29CE53A}"/>
              </a:ext>
            </a:extLst>
          </p:cNvPr>
          <p:cNvSpPr txBox="1"/>
          <p:nvPr/>
        </p:nvSpPr>
        <p:spPr>
          <a:xfrm>
            <a:off x="3475540" y="2950246"/>
            <a:ext cx="6246510" cy="1653914"/>
          </a:xfrm>
          <a:prstGeom prst="rect">
            <a:avLst/>
          </a:prstGeom>
        </p:spPr>
        <p:txBody>
          <a:bodyPr wrap="square" lIns="0" tIns="0" rIns="0" bIns="0" rtlCol="0" anchor="t">
            <a:spAutoFit/>
          </a:bodyPr>
          <a:lstStyle/>
          <a:p>
            <a:pPr lvl="0">
              <a:lnSpc>
                <a:spcPts val="2643"/>
              </a:lnSpc>
              <a:spcBef>
                <a:spcPct val="0"/>
              </a:spcBef>
            </a:pPr>
            <a:r>
              <a:rPr lang="en-US" sz="2400" b="1" u="none" strike="noStrike" dirty="0">
                <a:solidFill>
                  <a:srgbClr val="4BD1FB"/>
                </a:solidFill>
                <a:latin typeface="DM Sans"/>
                <a:ea typeface="DM Sans"/>
                <a:cs typeface="DM Sans"/>
                <a:sym typeface="DM Sans"/>
              </a:rPr>
              <a:t>Data Cleaning </a:t>
            </a:r>
            <a:r>
              <a:rPr lang="en-US" sz="2400" b="1" dirty="0">
                <a:solidFill>
                  <a:schemeClr val="bg1"/>
                </a:solidFill>
              </a:rPr>
              <a:t>(</a:t>
            </a:r>
            <a:r>
              <a:rPr lang="en-US" sz="2400" b="1" dirty="0">
                <a:solidFill>
                  <a:schemeClr val="bg1"/>
                </a:solidFill>
                <a:latin typeface="DM Sans" pitchFamily="2" charset="0"/>
              </a:rPr>
              <a:t>After Transformation</a:t>
            </a:r>
            <a:r>
              <a:rPr lang="en-US" sz="2400" b="1" dirty="0">
                <a:solidFill>
                  <a:schemeClr val="bg1"/>
                </a:solidFill>
              </a:rPr>
              <a:t>)</a:t>
            </a:r>
            <a:r>
              <a:rPr lang="en-US" sz="2400" b="1" dirty="0">
                <a:solidFill>
                  <a:srgbClr val="4BD1FB"/>
                </a:solidFill>
                <a:latin typeface="DM Sans"/>
                <a:ea typeface="DM Sans"/>
                <a:cs typeface="DM Sans"/>
                <a:sym typeface="DM Sans"/>
              </a:rPr>
              <a:t>:</a:t>
            </a:r>
            <a:br>
              <a:rPr lang="en-US" sz="2400" b="1" dirty="0">
                <a:solidFill>
                  <a:srgbClr val="4BD1FB"/>
                </a:solidFill>
                <a:latin typeface="DM Sans"/>
                <a:ea typeface="DM Sans"/>
                <a:cs typeface="DM Sans"/>
                <a:sym typeface="DM Sans"/>
              </a:rPr>
            </a:br>
            <a:br>
              <a:rPr lang="en-US" sz="2400" b="1" dirty="0">
                <a:solidFill>
                  <a:srgbClr val="4BD1FB"/>
                </a:solidFill>
                <a:latin typeface="DM Sans"/>
                <a:ea typeface="DM Sans"/>
                <a:cs typeface="DM Sans"/>
                <a:sym typeface="DM Sans"/>
              </a:rPr>
            </a:br>
            <a:endParaRPr lang="en-US" sz="2400" b="1" u="none" strike="noStrike" dirty="0">
              <a:solidFill>
                <a:srgbClr val="4BD1FB"/>
              </a:solidFill>
              <a:latin typeface="DM Sans"/>
              <a:ea typeface="DM Sans"/>
              <a:cs typeface="DM Sans"/>
              <a:sym typeface="DM Sans"/>
            </a:endParaRPr>
          </a:p>
          <a:p>
            <a:pPr marL="0" lvl="0" indent="0" algn="l">
              <a:lnSpc>
                <a:spcPts val="2643"/>
              </a:lnSpc>
              <a:spcBef>
                <a:spcPct val="0"/>
              </a:spcBef>
            </a:pPr>
            <a:endParaRPr lang="en-US" sz="2400" b="1" u="none" strike="noStrike" dirty="0">
              <a:solidFill>
                <a:srgbClr val="4BD1FB"/>
              </a:solidFill>
              <a:latin typeface="DM Sans"/>
              <a:ea typeface="DM Sans"/>
              <a:cs typeface="DM Sans"/>
              <a:sym typeface="DM Sans"/>
            </a:endParaRPr>
          </a:p>
          <a:p>
            <a:pPr marL="0" lvl="0" indent="0" algn="l">
              <a:lnSpc>
                <a:spcPts val="2643"/>
              </a:lnSpc>
              <a:spcBef>
                <a:spcPct val="0"/>
              </a:spcBef>
            </a:pPr>
            <a:endParaRPr lang="en-US" sz="1915" u="none" strike="noStrike" dirty="0">
              <a:solidFill>
                <a:srgbClr val="FFFFFF"/>
              </a:solidFill>
              <a:latin typeface="DM Sans"/>
              <a:ea typeface="DM Sans"/>
              <a:cs typeface="DM Sans"/>
              <a:sym typeface="DM Sans"/>
            </a:endParaRPr>
          </a:p>
        </p:txBody>
      </p:sp>
      <p:sp>
        <p:nvSpPr>
          <p:cNvPr id="26" name="AutoShape 26">
            <a:extLst>
              <a:ext uri="{FF2B5EF4-FFF2-40B4-BE49-F238E27FC236}">
                <a16:creationId xmlns:a16="http://schemas.microsoft.com/office/drawing/2014/main" id="{FB4661FC-561D-3EF7-B470-BE0377B9D2C4}"/>
              </a:ext>
            </a:extLst>
          </p:cNvPr>
          <p:cNvSpPr/>
          <p:nvPr/>
        </p:nvSpPr>
        <p:spPr>
          <a:xfrm flipH="1" flipV="1">
            <a:off x="2596623" y="3511156"/>
            <a:ext cx="586120" cy="0"/>
          </a:xfrm>
          <a:prstGeom prst="line">
            <a:avLst/>
          </a:prstGeom>
          <a:ln w="47625" cap="flat">
            <a:solidFill>
              <a:srgbClr val="4BD1FB"/>
            </a:solidFill>
            <a:prstDash val="solid"/>
            <a:headEnd type="none" w="sm" len="sm"/>
            <a:tailEnd type="none" w="sm" len="sm"/>
          </a:ln>
        </p:spPr>
        <p:txBody>
          <a:bodyPr/>
          <a:lstStyle/>
          <a:p>
            <a:endParaRPr lang="en-US"/>
          </a:p>
        </p:txBody>
      </p:sp>
      <p:pic>
        <p:nvPicPr>
          <p:cNvPr id="17" name="Picture 16">
            <a:extLst>
              <a:ext uri="{FF2B5EF4-FFF2-40B4-BE49-F238E27FC236}">
                <a16:creationId xmlns:a16="http://schemas.microsoft.com/office/drawing/2014/main" id="{501874F7-D843-F963-B136-307CB8A05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732026"/>
            <a:ext cx="14325600" cy="5907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A close-up of a sign&#10;&#10;AI-generated content may be incorrect.">
            <a:extLst>
              <a:ext uri="{FF2B5EF4-FFF2-40B4-BE49-F238E27FC236}">
                <a16:creationId xmlns:a16="http://schemas.microsoft.com/office/drawing/2014/main" id="{671BCA01-D8BC-E177-2F44-BA7320465B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6687800" y="114300"/>
            <a:ext cx="1452242" cy="1142999"/>
          </a:xfrm>
          <a:prstGeom prst="rect">
            <a:avLst/>
          </a:prstGeom>
          <a:ln>
            <a:noFill/>
          </a:ln>
          <a:effectLst>
            <a:softEdge rad="112500"/>
          </a:effectLst>
        </p:spPr>
      </p:pic>
      <p:pic>
        <p:nvPicPr>
          <p:cNvPr id="3" name="Picture 2" descr="A logo of a globe and a graduation cap&#10;&#10;AI-generated content may be incorrect.">
            <a:extLst>
              <a:ext uri="{FF2B5EF4-FFF2-40B4-BE49-F238E27FC236}">
                <a16:creationId xmlns:a16="http://schemas.microsoft.com/office/drawing/2014/main" id="{7CCBCA4B-0353-405E-9BD1-D1E328383C6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52400" y="152399"/>
            <a:ext cx="1257886" cy="1142999"/>
          </a:xfrm>
          <a:prstGeom prst="rect">
            <a:avLst/>
          </a:prstGeom>
          <a:ln>
            <a:noFill/>
          </a:ln>
          <a:effectLst>
            <a:softEdge rad="112500"/>
          </a:effectLst>
        </p:spPr>
      </p:pic>
    </p:spTree>
    <p:extLst>
      <p:ext uri="{BB962C8B-B14F-4D97-AF65-F5344CB8AC3E}">
        <p14:creationId xmlns:p14="http://schemas.microsoft.com/office/powerpoint/2010/main" val="854963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1e7b2adb-8094-4418-ad8a-fbcf3a226ae3}">
  <we:reference id="WA200003233" version="2.0.0.3" store="en-US" storeType="OMEX"/>
  <we:alternateReferences/>
  <we:properties>
    <we:property name="Microsoft.Office.CampaignId" value="&quot;none&quot;"/>
    <we:property name="artifactViewState" value="&quot;live&quot;"/>
    <we:property name="backgroundColor" value="&quot;#FFFFFF&quot;"/>
    <we:property name="bookmark" value="&quot;H4sIAAAAAAAAA+1daW8bSZL9KwKBxewCxiLyzuxvvvoA7G6vpPVisTAakRlRMmcoUSiSHnsa/u+bRVKWLUsq3i6S+cEHq5J5RMWLjHgRrPyrR/3R9QA//Y6X3Pup92w4/Mcl1v84EbL3pHc1uxjRCVAMxiA51CyE8Pnu8HrcH16Nej/91RtjfcHjt/3RBAdNT/ni/7170sPB4A1eNJ8qHIz4Se+a69HwCgf9f/Gscb41rif8+UmPP14PhjU2XZ6NccxNtx9y8/w5T0H8p8ojYhr3P/AZp/HsqgnGaysqVUkHEVyKJuRmo1mD6czubdJ0PR3++fBqjP2rPExzrSLrK1shB+dYslcpyeb6qH91MZhP+Pa755+uG+HgdKxnk/E4TykLJf49j950l9c0l23zncshNa3f94n4qvf5c76rI5j8KYEgtEoJNi5ucbioK/TIJAKQc6C9D9tcncgyjwEZfPIqy15Awi0Ox/lhZSlGBwyUok4+6i0OV0FllTcQlFFgUSja6nBS6mAJpI4aJEvQUmzz2aXkNOtoYvTEgSEmAVOA9AfjOVbip5cfr+sM8wz+2XBP6QNeJabeFMs1j2bQ/av39OKi5gsczz++/Obm8+FgcnnP9bPhpE58ytX01tW4P86T7U2urvsfhuOT6+Eo/1XzvxNn/A5OMNuUT6P+6D96zfTf1MNsaKZfeHb624tfXp5NL/88uZobDmg+vh/+83nN2dJQc+HJl3U8z5cuhnU/ZZHeXcqWZ/uG6/6Qeo/N7kEp/9rnGuv0/tMr/sCD76f45f73t25m8Bbr/swAT5ez6DJfnz/980Ve16c/T/uU1eN9/3q6hPmW8qXX3jdrfdHY+KbZVxObXjy5vdDcni+n97+M9T2SeZevPI6C3Pb5e6zHdyEwrPNkn32aqvCLfn2zqYgnDwnusAX7+d3N/pr7+vtXO+gcDzNBHYkw3rVbZHLKWCujsjpGigiRi4nshIl8bHaHrr//NcmWjjdrKItVuJVqu2GIUqG2WnrKkQZk/xdcu2E4ZpV9nWOw96v5PMVsrm02W81CGkxGWXGZZjMsFuJRJW63DyFZcj7HqRhJR7ARnD8ax+Foo5cX+Glln6WzpmHQv+ISWrU+9RJZ3cqi3T5ScFI6pUiRzP+lZJI7GvvYRTOwjdk9pHJfzeeMcTS82gXjI++apU4qzWJWZHuPoR25EAWZFLy2MQQTk+JQWOMjRG629CdTKK7qUtyJOIaXcVjwvPmH047oSjJLnT8Lwyg0acH4MKLn2WKUqdLNF0h4GYMAnzA/uTa8L7fS8xqvRv3x7Tr/PMc44LurPR+OcXDyrTC+1kjRYGQ+b+05Rme9RgyCFTLFdDvvzSFowal/UYN759wmzdfZbE/qhV3ApcT5Bmscz77wiGgXoRawpm8xPSXQnMkbiasIRFQUpSFcYxvZpiBOG+RvQQJOG5ReeiuFEshJCbWGC7ykBJ7/+vT3X16e/Hz6x+sTCSJ8t/Q/zp++Opm3+rc77Tay/CCTs4GN1SCS1Z6UCK1WB3xDpyiVJCRQGkhJ9xB6Zx01/by9KTDJe8bP9fBy2uM87qlzyy9SuasPT3qzJUBjxv/nPTfynZrrK+rf7DO/3TEJo8Ut+k0A16vviv/6ZrPP477FwWRaapO7fdXPS5qJeHo5N/3bmz/Ozv/WNH33eWbt1zFbLYi4vt8J+drAWomSiIwE8k05iKEUt2Fgt2pYN+hLLLd3nbR7oyvg7Yc4UWsvPK+0iTcSoyEHAYQDIAPRp1YzuS8x7Fz/zgb9xPW80fdbpRSmChbz6kGLKCHqqQQe7bp/iRf8fV+AHB0J4byggL7pWrX2NeaP4zj8+H1vkrKriF4HgORRCW1ke28PzEw6JJVdUaUTWJQcEWj17fDQebaV62QW0riAJqXKZ9gZ5GzIQZJf9bkqH4yTCkzw1lhhJCOv2pcPWmNlpuEGKJHn5drr8R7oK5rK2wo1gGbODpi3vDKqfHbh2CgJOsU8xSg8ih3aqFKBtn1kdTxP/eq309MNuA6lOqS9Zqy5aIkNY/ZEyGFg8hjMI5TJXgD+mItTHq6nKrA/cth/XRQ2dVMTBNRRK0oQ2aQmLFkL+YcuwPbCr27bxUPGfan6Wq7qaxrPaBWMCdkOuCS8MyKiLnHqIVVEHQf2HyzrKoC/KWKaEmaCrEo2SbJeGuHJxfY8Vbe1uhvk6HGgbA3PeptFPjNPFlFKqYI1CQwQS71LYn3vNfuRApjj0O2lqnh+dBFMc08nj1glTkEnliJbcrnej3Z+vMYfrWO5nzTt0+cvzxYoOCyEzaZ4WvSmcuAAjEMBxutk9hzxx8wl7S1PW3C/c6I2Ku+1EtoGE21qKtbhkKFf3NuNg23v/FsE8gEMSmEZjQ0xQSwqf/hcRQd2l22TFWwDWQFsAQGJyGtur7A52uCosO6dxVih3Rei3Sko64TNO1jeyMBC5KjW2soOXXglzd5h0Jc8+/J59mBdUkEbcNJoJSH6sO/x29H6I/tJ1p6dPz1/+XthbXbG1laVMaCJIe/6mlK04NerrfvxkD9ml2Rv2doC/N3TtSppoySqGJx0TnpMpnBXR0HXbgxte8fXMjiBNiUZkpJeKWftekHuken8vvK1Xdhftk3YOgmUOEGO3ZyS1rEPoVW3jzZAKoRtd0FWGNuFGNtgpU3WQVTZfXOJtVTtv4s45vCoMLZdRn2hbFegbIXEGD0Ae6lTMNKqQtnu6ZPdT8r29cvz0z8KcbM7xjZiRnylhGSfnInayENmbQ792e4tY1twv3PC1mtJrIJRykXgGLXY+x/TFMJ2p2DbO74WhFXJYA5yhbcKqDmCtKj84fO1Hdhdtk3XhlhVpAXKQCAggtZyjfOKDn0vLHRtZzFW2NqF2FrWGjkAKgwueMHk0novsDt04RW2tsOgL2Tt8mSt0VFrkaqmul6yUyDjvjuzR+uP7CdZO5rEf84dqcLa7IKt9UqBqih66RyrFAz6Q6ZsDv3Z7i1bW4C/e7oWbUVojaaUgk8RI0ApzygO/74iv3j8y3v8MQXliaUDyPA35GGdkzsPXXaF4+su+gvJtxDJp0NAHyDl+F6Cj8GTkAfs75d8VYf8662/vday4eYUKCmUJGHBpVB0+xjKDza7i+xT/UGsvPYueg9ggUBZi/t+6tDRupf7Sdk++++z+045L8TNlhhbIGd8dFYxgLFaZtzve0X9MXNKe8vYFtzvnLAlYE86gRNSg1GMEstBY4Ww3VPgF752Bb42uADaCqshO/1CBBnaXw9xtA514Ws7C/5C1y5E1wol2VYgUzRAqHOYz+VApiOgazvgXG+brTU5fBXWGSJQ0XpI2a8tqn0MbO1G95B9ImsZotMyJWtVwKgtKVrjnNjXGU+TeuHN67zGq1F/fDvdP88xDvjupM+HYxycnA6RTr5d2LLePdb07TOY7mfOGqcFJS0gaZmF4Kfk1eNGbPrAnk3G4+nWeqdLG7RB4yvgvEWq5J0A1dpl/xIv+K6KUH90PcCp23A5pKbZ+z4RNyYr3w2VdkjKJ4hJJiOC8bCNcXzVKInXlsF4H4zG2Ykdj45znYf5HT/0M6KH9T1iVzF5Eyk20zZkILj2uT8udhDCqMploQMlhTqBbZ/m411muWopbISgg8+CNpzWVQ5doVBOiRgFY2KwOWRas0sWmisSSmi0IeWewazTZZs6COlIga0skjDZgDQ/xtvicIZCCEJBiAjI7JBN+658tAFma8Zmcx5Bi9m+7kY8udjmctPoZJse7rDOozybbe0v+jXPxxBPHtLBw9bRz+9KbH0nkxZdjj6ssZGMwqYCkteshTp06XUlV7VxK9Mlg10SZptLmEUhWBvtyGRHjZ0jtLukz9bfs3c2F8qx6rgLbMLuPYilaIQHvAp516vokkQW2/q3pU7z3xp5UaGpgvWAFAWRNu0vE+kaVdwly3CYWFzWmz863K1QFQ0CgyOHkHfDkCC5WCL6lVPGewm7Llmw1TPDJaD/WkVLPH83V56iMVInSUlKSEk1BGYJ59eqjivWbtvWrhTBLV8ERwGkCGw8xxxKRO8glhcTlhzF4UQ1R+fSlBzFQzkKgVaj9U6BSzEFRs3FqSk5iq67NSVHsXCOwjFW6KzwxlkndNQGdvlGhpKj6AC2S46iCzkKsEH6xMwEiKopSPa7/C19yVHsBxZLjmLjOYqEyQfyUptEMsMPVKAS0ZccRVfd25KjKDmKlXIUhpJXXlpLCkQCJYNsN3THHM6XHMWPt3YlR7F8joIVOQOaE5C10eqApr3y8Gg9mpKj2Luo5uhcmpKjeChHkWKoXGUshQgASSpn16vtPHTplRxFF9yakqNYOEehjHTN79U9YAIDXvqdvmW05Cg6gO2So+hCjqKyEbxpDm2Kidkyexl2iMSSo9gPLJYcxcZzFGyNSkZF5YMV0VmJKEpEX3IUXXVvS46i5ChWylFEL0BJDxajiT4AS24/E+qYw/mSo/jx1q7kKJbPUSgAg7KqXKQUQxJIYItHU3IUBxPVHJ1LU3IUD+UoRIpRRQYlotDOOe1du607Zqem5Ci64NaUHMUSp1kLGyqrmpfqRtLKgdvl+6RLjqID2C45ii7kKIxMzD6xtpYlOcshxh0iseQo9gOLJUex8RyFUClUwMSSZQiJ8p/yZoSSo+ise1tyFCVHsVKOwiZNvsKKALSDHNFHt56LcejCKzmKH2/tSo5i+RyFUd6IKgf0wtvmB9k5rlj3TJBkKslskgw+CWiOnoJ1D0NJFSaS4LyV6H2OeuQCZ7Y83qWpOAaRbIrJBQGoXMI1u5Q2LzuCZdQaFALEoNftMplo0SklHTjDAfMzWrNLHSpUFUaJgRKjUOs/nhBTJOWVJw/G5Edl7bqyNIpUlWJeMleyIkMYQmuXY/44jsOP96wZ2CBBBV4mHSUYiry6375Bg73coVHfWIVbuy1WsZX3HB+VvzNr8zybCMyuY/1LPZxcT8XjIwDG6IJuTkUXNmNxqjX90a+z021+GtcTbnSBK7bSMwRvHNpgWel7G0qFWRMxOmIhcucpxvt7ZBeM4pQtFARUyjWnDN3bEDNYMkJyZBZymwYus1+5f9ewctLrhE4wZW0VQdio7m2oSTkTsxXLAAw6BStnb9X+ftUx203rpFXRZ8lokOr+xRjMEsmSbA6ZNeiQ86Lu7zFZCtKG5Mj53GNycP+qcytVAbEmo4L0EpDltw0rHIymgsyPLl/RAoUTJKx2yt7XcqoJt5rRu+T6YgqX4WQ8usbEb/CKp0i5nqlon6ftMkrwipjm/6+bf1/1M8Bm+vcWB5MpSvO8G6d7tgV9/n/xwJs+KRsBAA==&quot;"/>
    <we:property name="creatorSessionId" value="&quot;36d4f307-7196-47e8-b314-b93edbe614fa&quot;"/>
    <we:property name="creatorTenantId" value="&quot;315f289e-14c8-4fc6-a17d-2e90267d49b5&quot;"/>
    <we:property name="creatorUserId" value="&quot;1003200253AA1546&quot;"/>
    <we:property name="datasetId" value="&quot;e901fe2d-a39e-4847-9141-db004dc803de&quot;"/>
    <we:property name="embedUrl" value="&quot;/reportEmbed?reportId=9431e1ab-3b10-4504-bd8e-4b4774c37bd4&amp;config=eyJjbHVzdGVyVXJsIjoiaHR0cHM6Ly9XQUJJLVNPVVRILUFGUklDQS1OT1JUSC1BLVBSSU1BUlktcmVkaXJlY3QuYW5hbHlzaXMud2luZG93cy5uZXQiLCJlbWJlZEZlYXR1cmVzIjp7InVzYWdlTWV0cmljc1ZOZXh0Ijp0cnVlfX0%3D&amp;disableSensitivityBanner=true&amp;storytellingChangeViewModeShortcutKeys=true&quot;"/>
    <we:property name="initialStateBookmark" value="&quot;H4sIAAAAAAAAA+1daW8bydH+KwKBAHkBI6i+u/ebfGQ3yPqIpHeB4IVhVHfVyEwoURhSjp2F//vbQ9IrW9fw1pDsDz44bPZRU0911VM107/3qD+6GuCXN3jBvZ96z4fDf19g/e8jIXvPepezi2/f/v318cnfP7w5fv0qXx5ejfvDy1Hvp997Y6zPefxbf3SNg6aLfPH/3j/r4WDwDs+bTxUORvysd8X1aHiJg/5/edo4fzWur/nrsx5/vhoMa2y6PB3jmJtuP+Xm+XMeW/xF5RExjfuf+JTTeHrVBOO1FZWqpIMILkUTcrPRtMFkZvc2abqeDP9ieDnG/mUeprlWkfWVrZCDcyzZq5Rkc33UvzwfzCZ889uzL1eNVHAy1vPr8ThPKQsl/iuP3nSX1zQTavObiyE1rT/2ifiy9/Vr/lZHMPlTAkFolRJsXNzgcFFX6JFJBCDnQHsfNrk6kWUeAzL45FWWvYCEGxyO883KUowOGChFnXzUGxyugsoqbyAoo8CiULTR4aTUwRJIHTVIlqCl2OS9S8lp1tHE6IkDQ0wCJgDpD8YzrMQvrz5f1RnmGfzT4Y7pE14mpt4EyzWPptD9vXd8fl7zOY5nH1/98OWL4eD64p7rp8PrOvEJV5OvLsf9cZ5s7/ryqv9pOD66Go7yXzX/mTjjd3CE2aZ8GfVH/9Nrpv+uHmZDM/nB85O/vfz51enk8l+vL2eGA5qPH4f/eVFztjTUXHj2xzpe5Evnw7qfskhvL2XDs33HdX9Ivcdm96CUf+lzjXX6+OVX/sSDu1P84/u7X32bwW9Y96cGeLKceZf5+uz4w8u8ri8fTvqU1eNj/2qyhNle8kevvR/W+rKx8U2z7yY2uXh0c6H5erac3j8Z63sk8z5feRwFue2Lj1iPb0NgWOfJPv8yUeGX/frbpiKePSS4/Rbs1/ff9tfc17++20FneJgK6kCE8b7dIpNTxloZldUxUkSIXExkJ0zkY7Pbd/39x3W2dLxeQ1mswo1U2w1DlAq11dJTjjQg+7/g2g3DIavs6xyDfVzO5ylmc2Wz2WoW0uB6lBWXaTrDYiEeVeJ2+xCSJedznIqRdAQbwfmDcRwONnp5iV+W9lk6axoG/UsuoVXrXS+R1Y0s2u0jBSelU4oUyfxfSia5g7GPXTQDm5jdQyr33XxOGUfDy20wPvK2Weqk0sxnRTZ3G9qRC1GQScFrG0MwMSkOhTU+QORmS380geKyLsWtiGN4EYcFz+u/Oe2IriSz1PmzMIxCkxaMDyN6liZGmSrd/ICElzEI8AnznWvD+2IrPavxctQf36zzwxnGAd9e7dlwjIOjH4XxvUaKBiOzeWvPMTrrNWIQrJApppt5rw9Bc079DzW4d85t0nydzfZ1PbcLuJA432GN4+kPHhHtPNQC1vQjpicEmjN5I3EVgYiKojSEK2wjmxTESYP8DUjAaYPSS2+lUAI5KaFWcIEXlMCLX47f/Pzq6K8nb18fSRDhztLfnh3/ejRr9adb7day/CCTs4GN1SCS1Z6UCK1WB3xDpyiVJCRQGkhJtwn0tijG1f178fd2xkqURGQkkG+qIgyl+AQzXc2+rHFLXcyEH7U7ZUuo3ZP4EisvPK+0cbsToyEHAYQDIAPRp1ZrsSuh3Ez/Tgf9xPWs0d0dQwpTBYt59aBFlBD1RAKPdt2/wHO+2xcgR0dCOC8ooG+6Vq19jfnzOA4/3+1NUvaY0OsAkDwqoY1s7+2BmUmHpLJHpnQCi5IjAi2/K+w73bR0uchcGhfQpFT5DDuDnA05SPLL3lflg3FSgQneGiuMZORl+/JBa6zMxOsGJfK8XHtZ2gN9RVN5W6EG0MzZD/GWl0aVz54MGyVBp5inGIVHsUUbVQqxNo+sjqdrf/3byckaXIdSJNFeOtVctMSGMXsi5DAweQzmEeZgJwB/yDUaD5cVFdgfOOy/r42auKkJAuqoFSWIbFITlqyE/H0XYHv9U7ft4j7jvhQ/LVb8NIlntArGhGwHXBLeGRFRlzh1nwqDDgP7D1Y3FcB/q+WZEGaCrEo2SbJeGuHJxfZ0Tbe1uhvk6GGgbAXPepO1LlNPFlFKqYI1CQwQS71NYn3nNfuROpDD0O2Filmeuhak+U4nj1glTkEnliJbcrnasytPr/EH61juJk17/OLV6Rx1d4WwWRdPi95UDhyAcSjAeJ3MjiP+kLmkneVpC+63TtRG5b1WQttgok1N4TbsM/SLe7t2sO2cf4tAPoBBKSyjsSEmiEXl95+r6MDusmmygm0gK4AtICARec3tFTYHGxwV1r2zGCu0+1y0OwVlnbB5B8sbGViIHNVKW9m+C6+k2TsM+pJnXzzPHqxLKmgDThqtJEQfdj1+O1h/ZDfJ2tOz47NXbwprszW2tqqMAU0MedfXlKIFv1pt3dND/pBdkp1lawvwt0/XqqSNkqhicNI56TGZwl0dBF27NrTtHF/L4ATalGRISnqlnLWrBbkHpvO7ytd2YX/ZNGHrJFDiBDl2c0paxz6EVt0+2ACpELbdBVlhbOdibIOVNlkHUWX3zSXWUrU/F3HI4VFhbLuM+kLZLkHZCokxegD2UqdgpFWFst3RO7ublO3rV2cnbwtxsz3GNmJGfKWEZJ+cidrIfWZt9v3e7ixjW3C/dcLWa0msglHKReAYtdj5h2kKYbtVsO0cXwvCqmQwB7nCWwXUnMRZVH7/+doO7C6bpmtDrCrSAmUgEBBBa7nCsT37vhcWurazGCts7VxsLWuNHAAVBhe8YHJptRfY7bvwClvbYdAXsnZxstboqLVIVVNdL9kpkHHXndmD9Ud2k6wdXcf/zBypwtpsg631SoGqKHrpHKsUDPp9pmz2/d7uLFtbgL99uhZtRWiNppSCTxEjQCnPKA7/riK/ePyLe/wxBeWJpQPI8DfkYZUDLPdddoXj6y76C8k3F8mnQ0AfIOX4XoKPwZOQe+zvl3xVh/zrjb+91rLh5hQoKZQkYcGlUHT7EMoP1ruL7FL9Qay89i56D2CBQFmLu37q0MG6l7tJ2T7/39N5zo0vxM2aGFsgZ3x0VjGAsVpm3O96Rf0hc0o7y9gW3G+dsCVgTzqBE1KDUYwSy0FjhbDdUeAXvnYJvja4ANoKqyE7/UIEGdpfD3GwDnXhazsL/kLXzkXXCiXZViBTNECoc5jP5UCmA6BrO+Bcb5qtNTl8FdYZIlDRekjZry2qfQhs7Vr3kF0iaxmi0zIla1XAqC0pWuGc2NcZT9f13JvXWY2Xo/74ZrofzjAO+Pakz4ZjHBydDJGOflzYot491vTjPZjsZ84apwUlLSBpmYXgJ+TV40ZscsOeX4/Hk631Vpc2aIPGV8B5i1TJOwGqtcv+BZ7zbRWh/uhqgBO34WJITbOPfSJuTFb+NlTaISmfICaZjAjGwybG8VWjJF5bBuN9MBqnJ3Y8Os5VHuYNfupnRA/re8SuYvImUmymbchAcO1zf1zsIIRRlctCB0oKdQLbPs3Hu8xy1VLYCEEHnwVtOK2qHLpCoZwSMQrGxGBzyLRilyw0VySU0GhDyj2DWaXLNnUQ0pECW1kkYbIBaR7G2+BwhkIIQkGICMjskE37rnywAWZrxmZ9HkGL2b7qRjw53+byrdHRJj3cYZ1HeT7d2l/2a56NIZ49pIP7raNf35fY+lYmLbocfVhjIxmFTQUkr1gLte/S60quau1WpksGuyTM1pcwi0KwNtqRyY4aO0dot0mfrb5nb20ulGPVcRfYhO17EAvRCA94FfK2V9Elicy39W9KnWbPGnlRoamC9YAUBZE27S8T6RpV3CXLsJ9YXNSbPzjcLVEVDQKDI4eQd8OQILlYIvqlU8Y7CbsuWbDlM8MloP9eRUs8fztXnqIxUidJSUpISTUEZgnnV6qOK9Zu09auFMEtXgRHAaQIbDzHHEpE7yCWFxOWHMX+RDUH59KUHMVDOQqBVqP1ToFLMQVGzcWpKTmKrrs1JUcxd47CMVborPDGWSd01Aa2+UaGkqPoALZLjqILOQqwQfrEzASIqilI9tt8lr7kKHYDiyVHsfYcRcLkA3mpTSKZ4QcqUInoS46iq+5tyVGUHMVSOQpDySsvrSUFIoGSQbYbukMO50uO4umtXclRLJ6jYEXOgOYEZG20OqBprzw8WI+m5Ch2Lqo5OJem5CgeylGkGCpXGUshAkCSytnVajv3XXolR9EFt6bkKObOUSgjXfO8ugdMYMBLv9W3jJYcRQewXXIUXchRVDaCN82hTTExW2YvwxaRWHIUu4HFkqNYe46CrVHJqKh8sCI6KxFFiehLjqKr7m3JUZQcxVI5iugFKOnBYjTRB2DJ7WdCHXI4X3IUT2/tSo5i8RyFAjAoq8pFSjEkgQS2eDQlR7E3Uc3BuTQlR/FQjkKkGFVkUCIK7ZzT3rXbukN2akqOogtuTclRLHCatbChsqp5qW4krRy4bb5PuuQoOoDtkqPoQo7CyMTsE2trWZKzHGLcIhJLjmI3sFhyFGvPUQiVQgVMLFmGkCj/KW9GKDmKzrq3JUdRchRL5Shs0uQrrAhAO8gRfXSruRj7LrySo3h6a1dyFIvnKIzyRlQ5oBfeNg9k57hi1TNBkqkks0ky+CSgOXoKVj0MJVWYSILzVqL3OeqRc5zZ8niXpuIYRLIpJhcEoHIJV+xS2rzsCJZRa1AIEINetctkokWnlHTgDAfM92jFLnWoUFUYJQZKjEKtfntCTJGUV548GJNvlbWrytIoUlWKeclcyYoMYQitXY758zgOP9+zZmCDBBV4mXSUYCjy8n77Gg32YodG/WAVbuy2WMZW3jk+6kniwnWtf2bNpkt8kS0cZs+3/rkeXl9N7q6PABijC7o51F3YbEomSt8f/TI9nOencX3NjSpzxVZ6huCNQxssK31vQ6kwAwmjIxYid55ivL9HdsEoTtnAQkClXHNI0r0NMWM9AzwHliG3adA+fUj/TsPKSa8TOsGUwSaCsFHd21CTciZmI5ztR9ApWDl9KfjdVcds9q2TVkWfJaNBqvsXYzBLJEuyOSPXoEPOi7q/x2QpSBuSI+dzj8nB/avOrVQFxJqMCtJLQJY/NqxwMJoIMt+6fEULFE6QsNope1/LiSbcKHbvguvzCdqH1+PRFSZ+h5c8UfKrqYb1edIugxwviWn2/7r599d+tg9T+PyGg+uJkcnz7n3Ttn6jrPO1n+ro1/8HlbxgCxgbAQA=&quot;"/>
    <we:property name="isFiltersActionButtonVisible" value="false"/>
    <we:property name="isVisualContainerHeaderHidden" value="false"/>
    <we:property name="pageDisplayName" value="&quot;Details&quot;"/>
    <we:property name="pageName" value="&quot;5958461f3f270b07cb59&quot;"/>
    <we:property name="reportEmbeddedTime" value="&quot;2025-04-29T21:32:54.870Z&quot;"/>
    <we:property name="reportName" value="&quot;Porrrr&quot;"/>
    <we:property name="reportState" value="&quot;CONNECTED&quot;"/>
    <we:property name="reportUrl" value="&quot;/groups/me/reports/9431e1ab-3b10-4504-bd8e-4b4774c37bd4/5958461f3f270b07cb59?bookmarkGuid=c6c424dc-9658-4a25-bd07-e5cc01d78949&amp;bookmarkUsage=1&amp;ctid=315f289e-14c8-4fc6-a17d-2e90267d49b5&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4299</TotalTime>
  <Words>915</Words>
  <Application>Microsoft Office PowerPoint</Application>
  <PresentationFormat>Custom</PresentationFormat>
  <Paragraphs>128</Paragraphs>
  <Slides>19</Slides>
  <Notes>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DM Sans Italics</vt:lpstr>
      <vt:lpstr>Calibri Light</vt:lpstr>
      <vt:lpstr>DM Sans</vt:lpstr>
      <vt:lpstr>Arial</vt:lpstr>
      <vt:lpstr>DM Sans Bold</vt:lpstr>
      <vt:lpstr>Calibri</vt:lpstr>
      <vt:lpstr>Segoe UI Light</vt:lpstr>
      <vt:lpstr>Daytona Light</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BI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Dr.Ahmed</dc:creator>
  <cp:lastModifiedBy>Rawan Adel Ahmed Abdelrazek</cp:lastModifiedBy>
  <cp:revision>58</cp:revision>
  <dcterms:created xsi:type="dcterms:W3CDTF">2006-08-16T00:00:00Z</dcterms:created>
  <dcterms:modified xsi:type="dcterms:W3CDTF">2025-04-30T15:11:17Z</dcterms:modified>
  <dc:identifier>DAGhRpc3ajA</dc:identifier>
</cp:coreProperties>
</file>